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83" r:id="rId16"/>
    <p:sldId id="277" r:id="rId17"/>
    <p:sldId id="280" r:id="rId18"/>
    <p:sldId id="284" r:id="rId19"/>
    <p:sldId id="278" r:id="rId20"/>
    <p:sldId id="281" r:id="rId21"/>
    <p:sldId id="285" r:id="rId22"/>
    <p:sldId id="279" r:id="rId23"/>
    <p:sldId id="282" r:id="rId24"/>
    <p:sldId id="275" r:id="rId25"/>
    <p:sldId id="276" r:id="rId26"/>
  </p:sldIdLst>
  <p:sldSz cx="9144000" cy="5143500" type="screen16x9"/>
  <p:notesSz cx="6858000" cy="9144000"/>
  <p:embeddedFontLst>
    <p:embeddedFont>
      <p:font typeface="Open Sans" panose="020B0606030504020204" pitchFamily="34" charset="0"/>
      <p:regular r:id="rId28"/>
      <p:bold r:id="rId29"/>
      <p:italic r:id="rId30"/>
      <p:boldItalic r:id="rId31"/>
    </p:embeddedFont>
    <p:embeddedFont>
      <p:font typeface="PT Sans Narrow" panose="020B0506020203020204" pitchFamily="34" charset="77"/>
      <p:regular r:id="rId32"/>
      <p:bold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F646A34-AF3C-43E7-9745-A17265D6D390}">
  <a:tblStyle styleId="{AF646A34-AF3C-43E7-9745-A17265D6D39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7"/>
    <p:restoredTop sz="94694"/>
  </p:normalViewPr>
  <p:slideViewPr>
    <p:cSldViewPr snapToGrid="0">
      <p:cViewPr varScale="1">
        <p:scale>
          <a:sx n="161" d="100"/>
          <a:sy n="161" d="100"/>
        </p:scale>
        <p:origin x="672"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Sample Board Presentation prepared by the Riverside County Office of Education to support LEAs in meeting the mid-year update requirement.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f623471868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f623471868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f623471868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f623471868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fd965e3a43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fd965e3a43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fd965e3a43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fd965e3a43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fd965e3a43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fd965e3a4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fd965e3a43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fd965e3a43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09350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fd965e3a43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fd965e3a43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1628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fd965e3a43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fd965e3a4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6145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fd965e3a43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fd965e3a43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6323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fd965e3a43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fd965e3a43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5654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f9a014dd4d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f9a014dd4d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fd965e3a43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fd965e3a4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9899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fd965e3a43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fd965e3a43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5043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fd965e3a43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fd965e3a43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8183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fd965e3a43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fd965e3a4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3451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fd965e3a43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fd965e3a43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fd965e3a43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fd965e3a43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008893f1d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008893f1d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f9a014dd4d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f9a014dd4d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f623471868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f623471868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f623471868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f623471868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f623471868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f623471868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f623471868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f623471868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f623471868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f623471868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Mid-Year LCAP Update</a:t>
            </a:r>
            <a:endParaRPr/>
          </a:p>
        </p:txBody>
      </p:sp>
      <p:sp>
        <p:nvSpPr>
          <p:cNvPr id="67" name="Google Shape;67;p13"/>
          <p:cNvSpPr txBox="1">
            <a:spLocks noGrp="1"/>
          </p:cNvSpPr>
          <p:nvPr>
            <p:ph type="subTitle" idx="1"/>
          </p:nvPr>
        </p:nvSpPr>
        <p:spPr>
          <a:xfrm>
            <a:off x="312200" y="2824752"/>
            <a:ext cx="8520600" cy="1308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February 2, 2022</a:t>
            </a:r>
            <a:endParaRPr dirty="0"/>
          </a:p>
          <a:p>
            <a:pPr marL="0" lvl="0" indent="0" algn="ctr" rtl="0">
              <a:spcBef>
                <a:spcPts val="0"/>
              </a:spcBef>
              <a:spcAft>
                <a:spcPts val="0"/>
              </a:spcAft>
              <a:buNone/>
            </a:pPr>
            <a:r>
              <a:rPr lang="en" dirty="0"/>
              <a:t>John Schilling</a:t>
            </a:r>
            <a:endParaRPr dirty="0"/>
          </a:p>
          <a:p>
            <a:pPr marL="0" lvl="0" indent="0" algn="ctr" rtl="0">
              <a:spcBef>
                <a:spcPts val="0"/>
              </a:spcBef>
              <a:spcAft>
                <a:spcPts val="0"/>
              </a:spcAft>
              <a:buNone/>
            </a:pPr>
            <a:r>
              <a:rPr lang="en" dirty="0"/>
              <a:t>Superintendent/Principal</a:t>
            </a:r>
            <a:endParaRPr dirty="0"/>
          </a:p>
        </p:txBody>
      </p:sp>
      <p:sp>
        <p:nvSpPr>
          <p:cNvPr id="68" name="Google Shape;68;p13"/>
          <p:cNvSpPr txBox="1">
            <a:spLocks noGrp="1"/>
          </p:cNvSpPr>
          <p:nvPr>
            <p:ph type="subTitle" idx="1"/>
          </p:nvPr>
        </p:nvSpPr>
        <p:spPr>
          <a:xfrm>
            <a:off x="311700" y="4470376"/>
            <a:ext cx="8520600" cy="4368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en" b="1" dirty="0"/>
              <a:t>Southside Elementary School District</a:t>
            </a:r>
            <a:endParaRP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Prompt 4: Implementation of the ESSER III Expenditure Plan:</a:t>
            </a:r>
            <a:endParaRPr/>
          </a:p>
        </p:txBody>
      </p:sp>
      <p:sp>
        <p:nvSpPr>
          <p:cNvPr id="124" name="Google Shape;124;p22"/>
          <p:cNvSpPr txBox="1">
            <a:spLocks noGrp="1"/>
          </p:cNvSpPr>
          <p:nvPr>
            <p:ph type="body" idx="1"/>
          </p:nvPr>
        </p:nvSpPr>
        <p:spPr>
          <a:xfrm>
            <a:off x="311700" y="1580025"/>
            <a:ext cx="8520600" cy="2988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i="1" dirty="0"/>
              <a:t>ESSER three funds were combined with ELO funds to purchase items listed in the prior slide and additional expend</a:t>
            </a:r>
            <a:r>
              <a:rPr lang="en-US" i="1" dirty="0"/>
              <a:t>i</a:t>
            </a:r>
            <a:r>
              <a:rPr lang="en" i="1" dirty="0" err="1"/>
              <a:t>tures</a:t>
            </a:r>
            <a:r>
              <a:rPr lang="en" i="1" dirty="0"/>
              <a:t> listed below.</a:t>
            </a:r>
          </a:p>
          <a:p>
            <a:pPr marL="0" lvl="0" indent="0" algn="l" rtl="0">
              <a:spcBef>
                <a:spcPts val="0"/>
              </a:spcBef>
              <a:spcAft>
                <a:spcPts val="0"/>
              </a:spcAft>
              <a:buNone/>
            </a:pPr>
            <a:r>
              <a:rPr lang="en" i="1" dirty="0"/>
              <a:t>-Disinfectant backpack sanitization sprayers</a:t>
            </a:r>
          </a:p>
          <a:p>
            <a:pPr marL="0" lvl="0" indent="0" algn="l" rtl="0">
              <a:spcBef>
                <a:spcPts val="0"/>
              </a:spcBef>
              <a:spcAft>
                <a:spcPts val="0"/>
              </a:spcAft>
              <a:buNone/>
            </a:pPr>
            <a:r>
              <a:rPr lang="en" i="1" dirty="0"/>
              <a:t>-IXL intervention and student support program, K-8</a:t>
            </a:r>
          </a:p>
          <a:p>
            <a:pPr marL="0" lvl="0" indent="0" algn="l" rtl="0">
              <a:spcBef>
                <a:spcPts val="0"/>
              </a:spcBef>
              <a:spcAft>
                <a:spcPts val="0"/>
              </a:spcAft>
              <a:buNone/>
            </a:pPr>
            <a:r>
              <a:rPr lang="en" i="1" dirty="0"/>
              <a:t>-Google classroom suite</a:t>
            </a:r>
          </a:p>
          <a:p>
            <a:pPr marL="0" lvl="0" indent="0" algn="l" rtl="0">
              <a:spcBef>
                <a:spcPts val="0"/>
              </a:spcBef>
              <a:spcAft>
                <a:spcPts val="0"/>
              </a:spcAft>
              <a:buNone/>
            </a:pPr>
            <a:r>
              <a:rPr lang="en" i="1" dirty="0"/>
              <a:t>-Additional Chromebooks for students</a:t>
            </a:r>
          </a:p>
          <a:p>
            <a:pPr marL="0" lvl="0" indent="0" algn="l" rtl="0">
              <a:spcBef>
                <a:spcPts val="0"/>
              </a:spcBef>
              <a:spcAft>
                <a:spcPts val="0"/>
              </a:spcAft>
              <a:buNone/>
            </a:pPr>
            <a:r>
              <a:rPr lang="en-US" i="1" dirty="0"/>
              <a:t>-Facility signage</a:t>
            </a:r>
          </a:p>
          <a:p>
            <a:pPr marL="0" lvl="0" indent="0" algn="l" rtl="0">
              <a:spcBef>
                <a:spcPts val="0"/>
              </a:spcBef>
              <a:spcAft>
                <a:spcPts val="0"/>
              </a:spcAft>
              <a:buNone/>
            </a:pPr>
            <a:r>
              <a:rPr lang="en-US" i="1" dirty="0"/>
              <a:t>-Non touch temperature thermometers </a:t>
            </a:r>
          </a:p>
          <a:p>
            <a:pPr marL="0" lvl="0" indent="0" algn="l" rtl="0">
              <a:spcBef>
                <a:spcPts val="0"/>
              </a:spcBef>
              <a:spcAft>
                <a:spcPts val="0"/>
              </a:spcAft>
              <a:buNone/>
            </a:pPr>
            <a:r>
              <a:rPr lang="en-US" i="1" dirty="0"/>
              <a:t>-Extension of the </a:t>
            </a:r>
            <a:r>
              <a:rPr lang="en-US" i="1" dirty="0" err="1"/>
              <a:t>iReady</a:t>
            </a:r>
            <a:r>
              <a:rPr lang="en-US" i="1" dirty="0"/>
              <a:t> diagnostic contract</a:t>
            </a:r>
          </a:p>
          <a:p>
            <a:pPr marL="0" lvl="0" indent="0" algn="l" rtl="0">
              <a:spcBef>
                <a:spcPts val="0"/>
              </a:spcBef>
              <a:spcAft>
                <a:spcPts val="0"/>
              </a:spcAft>
              <a:buNone/>
            </a:pPr>
            <a:r>
              <a:rPr lang="en-US" i="1" dirty="0"/>
              <a:t>-Classroom HEPA air purifiers in all classrooms and offices</a:t>
            </a:r>
            <a:endParaRPr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Prompt 5: Using fiscal resources consistent with LCAP:</a:t>
            </a:r>
            <a:endParaRPr/>
          </a:p>
        </p:txBody>
      </p:sp>
      <p:sp>
        <p:nvSpPr>
          <p:cNvPr id="130" name="Google Shape;130;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US" i="1" dirty="0"/>
              <a:t>The fiscal resources used over the past year were used to provide a safe return to in-person instruction on the Southside campus. Secondly, the funds were used to address student learning loss. Lastly, the funds were used to improve curriculum support and upgrades to the school technology resources.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Goal 1: Staffing support through funding of a .5 Kinder position and teacher retention.</a:t>
            </a:r>
          </a:p>
          <a:p>
            <a:pPr marL="0" lvl="0" indent="0" algn="l" rtl="0">
              <a:spcBef>
                <a:spcPts val="0"/>
              </a:spcBef>
              <a:spcAft>
                <a:spcPts val="0"/>
              </a:spcAft>
              <a:buNone/>
            </a:pPr>
            <a:r>
              <a:rPr lang="en-US" i="1" dirty="0"/>
              <a:t>Goal 2: Increase student achievement by addressing learning loss and additional intervention supports for students.</a:t>
            </a:r>
          </a:p>
          <a:p>
            <a:pPr marL="0" lvl="0" indent="0" algn="l" rtl="0">
              <a:spcBef>
                <a:spcPts val="0"/>
              </a:spcBef>
              <a:spcAft>
                <a:spcPts val="0"/>
              </a:spcAft>
              <a:buNone/>
            </a:pPr>
            <a:r>
              <a:rPr lang="en-US" i="1" dirty="0"/>
              <a:t>Goal 3: Addressing student behavior and safety measure by providing a safe return to in-person instruction.</a:t>
            </a:r>
          </a:p>
          <a:p>
            <a:pPr marL="0" lvl="0" indent="0" algn="l" rtl="0">
              <a:spcBef>
                <a:spcPts val="0"/>
              </a:spcBef>
              <a:spcAft>
                <a:spcPts val="0"/>
              </a:spcAft>
              <a:buNone/>
            </a:pPr>
            <a:r>
              <a:rPr lang="en-US" i="1" dirty="0"/>
              <a:t>Goal 4: The school is reimplementing communication and participation efforts for parent engagement by restarting in-person meetings, community events and student recognition efforts.</a:t>
            </a:r>
            <a:endParaRPr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LCAP Goal 1</a:t>
            </a:r>
            <a:endParaRPr/>
          </a:p>
        </p:txBody>
      </p:sp>
      <p:sp>
        <p:nvSpPr>
          <p:cNvPr id="170" name="Google Shape;170;p26"/>
          <p:cNvSpPr txBox="1">
            <a:spLocks noGrp="1"/>
          </p:cNvSpPr>
          <p:nvPr>
            <p:ph type="body" idx="1"/>
          </p:nvPr>
        </p:nvSpPr>
        <p:spPr>
          <a:xfrm>
            <a:off x="311700" y="1614115"/>
            <a:ext cx="8520600" cy="2954910"/>
          </a:xfrm>
          <a:prstGeom prst="rect">
            <a:avLst/>
          </a:prstGeom>
        </p:spPr>
        <p:txBody>
          <a:bodyPr spcFirstLastPara="1" wrap="square" lIns="91425" tIns="91425" rIns="91425" bIns="91425" anchor="t" anchorCtr="0">
            <a:normAutofit fontScale="70000" lnSpcReduction="20000"/>
          </a:bodyPr>
          <a:lstStyle/>
          <a:p>
            <a:pPr marL="0" lvl="0" indent="0">
              <a:buNone/>
            </a:pPr>
            <a:r>
              <a:rPr lang="en-US" sz="2400" i="1" dirty="0"/>
              <a:t>To ensure that students do well academically and meet grade level standards, they must have teachers who are properly credentialed and appropriately assigned to their classes; instructional materials that are aligned to the common  core state standards; and school facilities that are maintained in good repair.</a:t>
            </a:r>
          </a:p>
          <a:p>
            <a:pPr marL="0" lvl="0" indent="0">
              <a:buNone/>
            </a:pPr>
            <a:endParaRPr lang="en-US" sz="2400" i="1" dirty="0"/>
          </a:p>
          <a:p>
            <a:pPr marL="0" lvl="0" indent="0">
              <a:buNone/>
            </a:pPr>
            <a:r>
              <a:rPr lang="en-US" sz="2400" i="1" dirty="0"/>
              <a:t>Specifically:</a:t>
            </a:r>
          </a:p>
          <a:p>
            <a:pPr marL="0" lvl="0" indent="0">
              <a:buNone/>
            </a:pPr>
            <a:endParaRPr lang="en-US" sz="2400" i="1" dirty="0"/>
          </a:p>
          <a:p>
            <a:pPr marL="0" lvl="0" indent="0">
              <a:buNone/>
            </a:pPr>
            <a:r>
              <a:rPr lang="en-US" sz="2400" i="1" dirty="0"/>
              <a:t>100% compliance with the teacher credential requirements</a:t>
            </a:r>
          </a:p>
          <a:p>
            <a:pPr marL="0" lvl="0" indent="0">
              <a:buNone/>
            </a:pPr>
            <a:r>
              <a:rPr lang="en-US" sz="2400" i="1" dirty="0"/>
              <a:t>100% compliance with the teacher assignment requirements</a:t>
            </a:r>
          </a:p>
          <a:p>
            <a:pPr marL="0" lvl="0" indent="0">
              <a:buNone/>
            </a:pPr>
            <a:r>
              <a:rPr lang="en-US" sz="2400" i="1" dirty="0"/>
              <a:t>100% compliance with the instructional materials requirements</a:t>
            </a:r>
          </a:p>
          <a:p>
            <a:pPr marL="0" lvl="0" indent="0">
              <a:buNone/>
            </a:pPr>
            <a:r>
              <a:rPr lang="en-US" sz="2400" i="1" dirty="0"/>
              <a:t>95% of the school in good or exemplary repair</a:t>
            </a:r>
            <a:endParaRPr sz="2400" i="1" dirty="0"/>
          </a:p>
        </p:txBody>
      </p:sp>
      <p:graphicFrame>
        <p:nvGraphicFramePr>
          <p:cNvPr id="2" name="Table 1">
            <a:extLst>
              <a:ext uri="{FF2B5EF4-FFF2-40B4-BE49-F238E27FC236}">
                <a16:creationId xmlns:a16="http://schemas.microsoft.com/office/drawing/2014/main" id="{71234999-4B09-924E-ADB5-C3BDD9EC6528}"/>
              </a:ext>
            </a:extLst>
          </p:cNvPr>
          <p:cNvGraphicFramePr>
            <a:graphicFrameLocks noGrp="1"/>
          </p:cNvGraphicFramePr>
          <p:nvPr>
            <p:extLst>
              <p:ext uri="{D42A27DB-BD31-4B8C-83A1-F6EECF244321}">
                <p14:modId xmlns:p14="http://schemas.microsoft.com/office/powerpoint/2010/main" val="1654934984"/>
              </p:ext>
            </p:extLst>
          </p:nvPr>
        </p:nvGraphicFramePr>
        <p:xfrm>
          <a:off x="311150" y="1065475"/>
          <a:ext cx="8521700" cy="636104"/>
        </p:xfrm>
        <a:graphic>
          <a:graphicData uri="http://schemas.openxmlformats.org/drawingml/2006/table">
            <a:tbl>
              <a:tblPr/>
              <a:tblGrid>
                <a:gridCol w="8521700">
                  <a:extLst>
                    <a:ext uri="{9D8B030D-6E8A-4147-A177-3AD203B41FA5}">
                      <a16:colId xmlns:a16="http://schemas.microsoft.com/office/drawing/2014/main" val="3436380349"/>
                    </a:ext>
                  </a:extLst>
                </a:gridCol>
              </a:tblGrid>
              <a:tr h="636104">
                <a:tc>
                  <a:txBody>
                    <a:bodyPr/>
                    <a:lstStyle/>
                    <a:p>
                      <a:r>
                        <a:rPr lang="en-US" sz="1600" dirty="0">
                          <a:solidFill>
                            <a:schemeClr val="bg2">
                              <a:lumMod val="50000"/>
                            </a:schemeClr>
                          </a:solidFill>
                          <a:effectLst/>
                          <a:latin typeface="Arial" panose="020B0604020202020204" pitchFamily="34" charset="0"/>
                        </a:rPr>
                        <a:t>Recruit, support and retain a highly skilled and diverse workforce committed to the success of all students and establish an effective learning environment for all students. </a:t>
                      </a:r>
                    </a:p>
                  </a:txBody>
                  <a:tcPr marL="47625" marR="47625" marT="0" marB="0">
                    <a:lnL>
                      <a:noFill/>
                    </a:lnL>
                    <a:lnR>
                      <a:noFill/>
                    </a:lnR>
                    <a:lnT>
                      <a:noFill/>
                    </a:lnT>
                    <a:lnB>
                      <a:noFill/>
                    </a:lnB>
                  </a:tcPr>
                </a:tc>
                <a:extLst>
                  <a:ext uri="{0D108BD9-81ED-4DB2-BD59-A6C34878D82A}">
                    <a16:rowId xmlns:a16="http://schemas.microsoft.com/office/drawing/2014/main" val="116233753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LCAP Goal 1 - Metrics</a:t>
            </a:r>
            <a:endParaRPr/>
          </a:p>
        </p:txBody>
      </p:sp>
      <p:graphicFrame>
        <p:nvGraphicFramePr>
          <p:cNvPr id="177" name="Google Shape;177;p27"/>
          <p:cNvGraphicFramePr/>
          <p:nvPr>
            <p:extLst>
              <p:ext uri="{D42A27DB-BD31-4B8C-83A1-F6EECF244321}">
                <p14:modId xmlns:p14="http://schemas.microsoft.com/office/powerpoint/2010/main" val="2514969407"/>
              </p:ext>
            </p:extLst>
          </p:nvPr>
        </p:nvGraphicFramePr>
        <p:xfrm>
          <a:off x="182880" y="1000214"/>
          <a:ext cx="8849802" cy="4503270"/>
        </p:xfrm>
        <a:graphic>
          <a:graphicData uri="http://schemas.openxmlformats.org/drawingml/2006/table">
            <a:tbl>
              <a:tblPr>
                <a:noFill/>
                <a:tableStyleId>{AF646A34-AF3C-43E7-9745-A17265D6D390}</a:tableStyleId>
              </a:tblPr>
              <a:tblGrid>
                <a:gridCol w="1606163">
                  <a:extLst>
                    <a:ext uri="{9D8B030D-6E8A-4147-A177-3AD203B41FA5}">
                      <a16:colId xmlns:a16="http://schemas.microsoft.com/office/drawing/2014/main" val="20000"/>
                    </a:ext>
                  </a:extLst>
                </a:gridCol>
                <a:gridCol w="1738086">
                  <a:extLst>
                    <a:ext uri="{9D8B030D-6E8A-4147-A177-3AD203B41FA5}">
                      <a16:colId xmlns:a16="http://schemas.microsoft.com/office/drawing/2014/main" val="20001"/>
                    </a:ext>
                  </a:extLst>
                </a:gridCol>
                <a:gridCol w="1835184">
                  <a:extLst>
                    <a:ext uri="{9D8B030D-6E8A-4147-A177-3AD203B41FA5}">
                      <a16:colId xmlns:a16="http://schemas.microsoft.com/office/drawing/2014/main" val="20002"/>
                    </a:ext>
                  </a:extLst>
                </a:gridCol>
                <a:gridCol w="2175969">
                  <a:extLst>
                    <a:ext uri="{9D8B030D-6E8A-4147-A177-3AD203B41FA5}">
                      <a16:colId xmlns:a16="http://schemas.microsoft.com/office/drawing/2014/main" val="20003"/>
                    </a:ext>
                  </a:extLst>
                </a:gridCol>
                <a:gridCol w="1494400">
                  <a:extLst>
                    <a:ext uri="{9D8B030D-6E8A-4147-A177-3AD203B41FA5}">
                      <a16:colId xmlns:a16="http://schemas.microsoft.com/office/drawing/2014/main" val="20004"/>
                    </a:ext>
                  </a:extLst>
                </a:gridCol>
              </a:tblGrid>
              <a:tr h="532967">
                <a:tc>
                  <a:txBody>
                    <a:bodyPr/>
                    <a:lstStyle/>
                    <a:p>
                      <a:pPr marL="0" lvl="0" indent="0" algn="ctr" rtl="0">
                        <a:spcBef>
                          <a:spcPts val="0"/>
                        </a:spcBef>
                        <a:spcAft>
                          <a:spcPts val="0"/>
                        </a:spcAft>
                        <a:buNone/>
                      </a:pPr>
                      <a:r>
                        <a:rPr lang="en" sz="1200" b="1" dirty="0"/>
                        <a:t>Metric</a:t>
                      </a:r>
                      <a:endParaRPr sz="1200" b="1" dirty="0"/>
                    </a:p>
                  </a:txBody>
                  <a:tcPr marL="91425" marR="91425" marT="91425" marB="91425"/>
                </a:tc>
                <a:tc>
                  <a:txBody>
                    <a:bodyPr/>
                    <a:lstStyle/>
                    <a:p>
                      <a:pPr marL="0" lvl="0" indent="0" algn="ctr" rtl="0">
                        <a:spcBef>
                          <a:spcPts val="0"/>
                        </a:spcBef>
                        <a:spcAft>
                          <a:spcPts val="0"/>
                        </a:spcAft>
                        <a:buNone/>
                      </a:pPr>
                      <a:r>
                        <a:rPr lang="en" sz="1200" b="1" dirty="0"/>
                        <a:t>2020-21 Baseline</a:t>
                      </a:r>
                      <a:endParaRPr sz="1200" b="1" dirty="0"/>
                    </a:p>
                  </a:txBody>
                  <a:tcPr marL="91425" marR="91425" marT="91425" marB="91425"/>
                </a:tc>
                <a:tc>
                  <a:txBody>
                    <a:bodyPr/>
                    <a:lstStyle/>
                    <a:p>
                      <a:pPr marL="0" lvl="0" indent="0" algn="ctr" rtl="0">
                        <a:spcBef>
                          <a:spcPts val="0"/>
                        </a:spcBef>
                        <a:spcAft>
                          <a:spcPts val="0"/>
                        </a:spcAft>
                        <a:buNone/>
                      </a:pPr>
                      <a:r>
                        <a:rPr lang="en" sz="1200" b="1" dirty="0"/>
                        <a:t>Desired Outcome for 2023-24</a:t>
                      </a:r>
                      <a:endParaRPr sz="1200" b="1" dirty="0"/>
                    </a:p>
                  </a:txBody>
                  <a:tcPr marL="91425" marR="91425" marT="91425" marB="91425"/>
                </a:tc>
                <a:tc>
                  <a:txBody>
                    <a:bodyPr/>
                    <a:lstStyle/>
                    <a:p>
                      <a:pPr marL="0" lvl="0" indent="0" algn="ctr" rtl="0">
                        <a:spcBef>
                          <a:spcPts val="0"/>
                        </a:spcBef>
                        <a:spcAft>
                          <a:spcPts val="0"/>
                        </a:spcAft>
                        <a:buNone/>
                      </a:pPr>
                      <a:r>
                        <a:rPr lang="en" sz="1200" b="1" dirty="0"/>
                        <a:t>2021-22 Mid-Year Update</a:t>
                      </a:r>
                      <a:endParaRPr sz="1200" b="1" dirty="0"/>
                    </a:p>
                  </a:txBody>
                  <a:tcPr marL="91425" marR="91425" marT="91425" marB="91425"/>
                </a:tc>
                <a:tc>
                  <a:txBody>
                    <a:bodyPr/>
                    <a:lstStyle/>
                    <a:p>
                      <a:pPr marL="0" lvl="0" indent="0" algn="ctr" rtl="0">
                        <a:spcBef>
                          <a:spcPts val="0"/>
                        </a:spcBef>
                        <a:spcAft>
                          <a:spcPts val="0"/>
                        </a:spcAft>
                        <a:buNone/>
                      </a:pPr>
                      <a:r>
                        <a:rPr lang="en" sz="1200" b="1" dirty="0"/>
                        <a:t>Status</a:t>
                      </a:r>
                      <a:endParaRPr sz="1200" b="1" dirty="0"/>
                    </a:p>
                  </a:txBody>
                  <a:tcPr marL="91425" marR="91425" marT="91425" marB="91425"/>
                </a:tc>
                <a:extLst>
                  <a:ext uri="{0D108BD9-81ED-4DB2-BD59-A6C34878D82A}">
                    <a16:rowId xmlns:a16="http://schemas.microsoft.com/office/drawing/2014/main" val="10000"/>
                  </a:ext>
                </a:extLst>
              </a:tr>
              <a:tr h="1265838">
                <a:tc>
                  <a:txBody>
                    <a:bodyPr/>
                    <a:lstStyle/>
                    <a:p>
                      <a:pPr marL="0" lvl="0" indent="0" algn="l" rtl="0">
                        <a:spcBef>
                          <a:spcPts val="0"/>
                        </a:spcBef>
                        <a:spcAft>
                          <a:spcPts val="0"/>
                        </a:spcAft>
                        <a:buNone/>
                      </a:pPr>
                      <a:r>
                        <a:rPr lang="en-US" sz="1050" i="1" dirty="0"/>
                        <a:t>Rate of compliance with teacher credential and assignment requirements</a:t>
                      </a:r>
                    </a:p>
                    <a:p>
                      <a:pPr marL="0" lvl="0" indent="0" algn="l" rtl="0">
                        <a:spcBef>
                          <a:spcPts val="0"/>
                        </a:spcBef>
                        <a:spcAft>
                          <a:spcPts val="0"/>
                        </a:spcAft>
                        <a:buNone/>
                      </a:pPr>
                      <a:r>
                        <a:rPr lang="en-US" sz="1050" i="1" dirty="0"/>
                        <a:t>(School Accountability Report Card)</a:t>
                      </a:r>
                      <a:endParaRPr sz="1050" i="1" dirty="0"/>
                    </a:p>
                  </a:txBody>
                  <a:tcPr marL="91425" marR="91425" marT="91425" marB="91425"/>
                </a:tc>
                <a:tc>
                  <a:txBody>
                    <a:bodyPr/>
                    <a:lstStyle/>
                    <a:p>
                      <a:pPr marL="0" lvl="0" indent="0" algn="ctr" rtl="0">
                        <a:spcBef>
                          <a:spcPts val="0"/>
                        </a:spcBef>
                        <a:spcAft>
                          <a:spcPts val="0"/>
                        </a:spcAft>
                        <a:buNone/>
                      </a:pPr>
                      <a:r>
                        <a:rPr lang="en-US" sz="1050" i="1" dirty="0"/>
                        <a:t>100% compliance with the teacher credential requirements</a:t>
                      </a:r>
                    </a:p>
                    <a:p>
                      <a:pPr marL="0" lvl="0" indent="0" algn="ctr" rtl="0">
                        <a:spcBef>
                          <a:spcPts val="0"/>
                        </a:spcBef>
                        <a:spcAft>
                          <a:spcPts val="0"/>
                        </a:spcAft>
                        <a:buNone/>
                      </a:pPr>
                      <a:r>
                        <a:rPr lang="en-US" sz="1050" i="1" dirty="0"/>
                        <a:t>100% compliance with the teacher assignment requirements</a:t>
                      </a:r>
                    </a:p>
                    <a:p>
                      <a:pPr marL="0" lvl="0" indent="0" algn="ctr" rtl="0">
                        <a:spcBef>
                          <a:spcPts val="0"/>
                        </a:spcBef>
                        <a:spcAft>
                          <a:spcPts val="0"/>
                        </a:spcAft>
                        <a:buNone/>
                      </a:pPr>
                      <a:endParaRPr sz="1050" i="1" dirty="0"/>
                    </a:p>
                  </a:txBody>
                  <a:tcPr marL="91425" marR="91425" marT="91425" marB="91425"/>
                </a:tc>
                <a:tc>
                  <a:txBody>
                    <a:bodyPr/>
                    <a:lstStyle/>
                    <a:p>
                      <a:pPr marL="0" lvl="0" indent="0" algn="ctr" rtl="0">
                        <a:spcBef>
                          <a:spcPts val="0"/>
                        </a:spcBef>
                        <a:spcAft>
                          <a:spcPts val="0"/>
                        </a:spcAft>
                        <a:buNone/>
                      </a:pPr>
                      <a:r>
                        <a:rPr lang="en-US" sz="1050" i="1" dirty="0"/>
                        <a:t>100% compliance with the teacher credential requirements</a:t>
                      </a:r>
                    </a:p>
                    <a:p>
                      <a:pPr marL="0" lvl="0" indent="0" algn="ctr" rtl="0">
                        <a:spcBef>
                          <a:spcPts val="0"/>
                        </a:spcBef>
                        <a:spcAft>
                          <a:spcPts val="0"/>
                        </a:spcAft>
                        <a:buNone/>
                      </a:pPr>
                      <a:r>
                        <a:rPr lang="en-US" sz="1050" i="1" dirty="0"/>
                        <a:t>100% compliance with the teacher assignment requirements</a:t>
                      </a:r>
                    </a:p>
                    <a:p>
                      <a:pPr marL="0" lvl="0" indent="0" algn="ctr" rtl="0">
                        <a:spcBef>
                          <a:spcPts val="0"/>
                        </a:spcBef>
                        <a:spcAft>
                          <a:spcPts val="0"/>
                        </a:spcAft>
                        <a:buNone/>
                      </a:pPr>
                      <a:endParaRPr sz="1050" i="1" dirty="0"/>
                    </a:p>
                  </a:txBody>
                  <a:tcPr marL="91425" marR="91425" marT="91425" marB="91425"/>
                </a:tc>
                <a:tc>
                  <a:txBody>
                    <a:bodyPr/>
                    <a:lstStyle/>
                    <a:p>
                      <a:pPr marL="0" lvl="0" indent="0" algn="ctr" rtl="0">
                        <a:spcBef>
                          <a:spcPts val="0"/>
                        </a:spcBef>
                        <a:spcAft>
                          <a:spcPts val="0"/>
                        </a:spcAft>
                        <a:buNone/>
                      </a:pPr>
                      <a:r>
                        <a:rPr lang="en-US" sz="1050" i="1" dirty="0"/>
                        <a:t>Teacher credential requirements are not at 100%. One new teacher in on an approved credential waiver for the Commission on Teacher credentialing.</a:t>
                      </a:r>
                      <a:endParaRPr sz="1050" i="1" dirty="0"/>
                    </a:p>
                  </a:txBody>
                  <a:tcPr marL="91425" marR="91425" marT="91425" marB="91425"/>
                </a:tc>
                <a:tc>
                  <a:txBody>
                    <a:bodyPr/>
                    <a:lstStyle/>
                    <a:p>
                      <a:pPr marL="0" lvl="0" indent="0" algn="ctr" rtl="0">
                        <a:spcBef>
                          <a:spcPts val="0"/>
                        </a:spcBef>
                        <a:spcAft>
                          <a:spcPts val="0"/>
                        </a:spcAft>
                        <a:buNone/>
                      </a:pPr>
                      <a:r>
                        <a:rPr lang="en" sz="1050" i="1" dirty="0"/>
                        <a:t>In Progress</a:t>
                      </a:r>
                      <a:endParaRPr sz="1050" i="1" dirty="0"/>
                    </a:p>
                  </a:txBody>
                  <a:tcPr marL="91425" marR="91425" marT="91425" marB="91425"/>
                </a:tc>
                <a:extLst>
                  <a:ext uri="{0D108BD9-81ED-4DB2-BD59-A6C34878D82A}">
                    <a16:rowId xmlns:a16="http://schemas.microsoft.com/office/drawing/2014/main" val="10001"/>
                  </a:ext>
                </a:extLst>
              </a:tr>
              <a:tr h="1265838">
                <a:tc>
                  <a:txBody>
                    <a:bodyPr/>
                    <a:lstStyle/>
                    <a:p>
                      <a:pPr marL="0" lvl="0" indent="0" algn="l" rtl="0">
                        <a:spcBef>
                          <a:spcPts val="0"/>
                        </a:spcBef>
                        <a:spcAft>
                          <a:spcPts val="0"/>
                        </a:spcAft>
                        <a:buNone/>
                      </a:pPr>
                      <a:r>
                        <a:rPr lang="en-US" sz="1050" i="1" dirty="0"/>
                        <a:t>Rate of compliance with the instructional materials requirements</a:t>
                      </a:r>
                      <a:endParaRPr sz="1050" i="1" dirty="0"/>
                    </a:p>
                  </a:txBody>
                  <a:tcPr marL="91425" marR="91425" marT="91425" marB="91425"/>
                </a:tc>
                <a:tc>
                  <a:txBody>
                    <a:bodyPr/>
                    <a:lstStyle/>
                    <a:p>
                      <a:pPr marL="0" lvl="0" indent="0" algn="ctr" rtl="0">
                        <a:spcBef>
                          <a:spcPts val="0"/>
                        </a:spcBef>
                        <a:spcAft>
                          <a:spcPts val="0"/>
                        </a:spcAft>
                        <a:buNone/>
                      </a:pPr>
                      <a:r>
                        <a:rPr lang="en-US" sz="1050" i="1" dirty="0"/>
                        <a:t>100% compliance with the instructional materials requirements, ELD, Next generation science standards, and California Common Core state standards.</a:t>
                      </a:r>
                      <a:endParaRPr sz="1050" i="1" dirty="0"/>
                    </a:p>
                  </a:txBody>
                  <a:tcPr marL="91425" marR="91425" marT="91425" marB="91425"/>
                </a:tc>
                <a:tc>
                  <a:txBody>
                    <a:bodyPr/>
                    <a:lstStyle/>
                    <a:p>
                      <a:pPr marL="0" lvl="0" indent="0" algn="ctr" rtl="0">
                        <a:spcBef>
                          <a:spcPts val="0"/>
                        </a:spcBef>
                        <a:spcAft>
                          <a:spcPts val="0"/>
                        </a:spcAft>
                        <a:buNone/>
                      </a:pPr>
                      <a:r>
                        <a:rPr lang="en-US" sz="1050" i="1" dirty="0"/>
                        <a:t>100% compliance with the instructional materials requirements, ELD, Next generation science standards, and California Common Core state standards.</a:t>
                      </a:r>
                      <a:endParaRPr sz="1050" i="1" dirty="0"/>
                    </a:p>
                  </a:txBody>
                  <a:tcPr marL="91425" marR="91425" marT="91425" marB="91425"/>
                </a:tc>
                <a:tc>
                  <a:txBody>
                    <a:bodyPr/>
                    <a:lstStyle/>
                    <a:p>
                      <a:pPr marL="0" lvl="0" indent="0" algn="ctr" rtl="0">
                        <a:spcBef>
                          <a:spcPts val="0"/>
                        </a:spcBef>
                        <a:spcAft>
                          <a:spcPts val="0"/>
                        </a:spcAft>
                        <a:buNone/>
                      </a:pPr>
                      <a:r>
                        <a:rPr lang="en-US" sz="1050" i="1" dirty="0"/>
                        <a:t>100% compliance with instructional materials. New Science curriculum has been purchased as well as additional intervention support programs.</a:t>
                      </a:r>
                      <a:endParaRPr sz="1050" i="1" dirty="0"/>
                    </a:p>
                  </a:txBody>
                  <a:tcPr marL="91425" marR="91425" marT="91425" marB="91425"/>
                </a:tc>
                <a:tc>
                  <a:txBody>
                    <a:bodyPr/>
                    <a:lstStyle/>
                    <a:p>
                      <a:pPr marL="0" lvl="0" indent="0" algn="ctr" rtl="0">
                        <a:spcBef>
                          <a:spcPts val="0"/>
                        </a:spcBef>
                        <a:spcAft>
                          <a:spcPts val="0"/>
                        </a:spcAft>
                        <a:buNone/>
                      </a:pPr>
                      <a:r>
                        <a:rPr lang="en" sz="1050" i="1" dirty="0"/>
                        <a:t>In Progress</a:t>
                      </a:r>
                      <a:endParaRPr sz="1050" i="1" dirty="0"/>
                    </a:p>
                  </a:txBody>
                  <a:tcPr marL="91425" marR="91425" marT="91425" marB="91425"/>
                </a:tc>
                <a:extLst>
                  <a:ext uri="{0D108BD9-81ED-4DB2-BD59-A6C34878D82A}">
                    <a16:rowId xmlns:a16="http://schemas.microsoft.com/office/drawing/2014/main" val="10002"/>
                  </a:ext>
                </a:extLst>
              </a:tr>
              <a:tr h="954923">
                <a:tc>
                  <a:txBody>
                    <a:bodyPr/>
                    <a:lstStyle/>
                    <a:p>
                      <a:pPr marL="0" lvl="0" indent="0" algn="l" rtl="0">
                        <a:spcBef>
                          <a:spcPts val="0"/>
                        </a:spcBef>
                        <a:spcAft>
                          <a:spcPts val="0"/>
                        </a:spcAft>
                        <a:buNone/>
                      </a:pPr>
                      <a:r>
                        <a:rPr lang="en-US" sz="1050" i="1" dirty="0"/>
                        <a:t>Percentage of the school in good or exemplary repair.</a:t>
                      </a:r>
                      <a:endParaRPr sz="1050" i="1" dirty="0"/>
                    </a:p>
                  </a:txBody>
                  <a:tcPr marL="91425" marR="91425" marT="91425" marB="91425"/>
                </a:tc>
                <a:tc>
                  <a:txBody>
                    <a:bodyPr/>
                    <a:lstStyle/>
                    <a:p>
                      <a:pPr marL="0" lvl="0" indent="0" algn="ctr" rtl="0">
                        <a:spcBef>
                          <a:spcPts val="0"/>
                        </a:spcBef>
                        <a:spcAft>
                          <a:spcPts val="0"/>
                        </a:spcAft>
                        <a:buNone/>
                      </a:pPr>
                      <a:r>
                        <a:rPr lang="en-US" sz="1050" i="1" dirty="0"/>
                        <a:t>95% of the school in good or exemplary repair.</a:t>
                      </a:r>
                      <a:endParaRPr sz="1050" i="1" dirty="0"/>
                    </a:p>
                  </a:txBody>
                  <a:tcPr marL="91425" marR="91425" marT="91425" marB="91425"/>
                </a:tc>
                <a:tc>
                  <a:txBody>
                    <a:bodyPr/>
                    <a:lstStyle/>
                    <a:p>
                      <a:pPr marL="0" lvl="0" indent="0" algn="ctr" rtl="0">
                        <a:spcBef>
                          <a:spcPts val="0"/>
                        </a:spcBef>
                        <a:spcAft>
                          <a:spcPts val="0"/>
                        </a:spcAft>
                        <a:buNone/>
                      </a:pPr>
                      <a:r>
                        <a:rPr lang="en-US" sz="1050" i="1" dirty="0"/>
                        <a:t>95% of the school in good or exemplary repair.</a:t>
                      </a:r>
                      <a:endParaRPr sz="1050" i="1" dirty="0"/>
                    </a:p>
                  </a:txBody>
                  <a:tcPr marL="91425" marR="91425" marT="91425" marB="91425"/>
                </a:tc>
                <a:tc>
                  <a:txBody>
                    <a:bodyPr/>
                    <a:lstStyle/>
                    <a:p>
                      <a:pPr marL="0" lvl="0" indent="0" algn="ctr" rtl="0">
                        <a:spcBef>
                          <a:spcPts val="0"/>
                        </a:spcBef>
                        <a:spcAft>
                          <a:spcPts val="0"/>
                        </a:spcAft>
                        <a:buNone/>
                      </a:pPr>
                      <a:r>
                        <a:rPr lang="en-US" sz="1050" i="1" dirty="0"/>
                        <a:t>Per the school FIT report the school is in good condition with the exception of the ground squirrel rodent issue in the back field area.</a:t>
                      </a:r>
                      <a:endParaRPr sz="1050" i="1" dirty="0"/>
                    </a:p>
                  </a:txBody>
                  <a:tcPr marL="91425" marR="91425" marT="91425" marB="91425"/>
                </a:tc>
                <a:tc>
                  <a:txBody>
                    <a:bodyPr/>
                    <a:lstStyle/>
                    <a:p>
                      <a:pPr marL="0" lvl="0" indent="0" algn="ctr" rtl="0">
                        <a:spcBef>
                          <a:spcPts val="0"/>
                        </a:spcBef>
                        <a:spcAft>
                          <a:spcPts val="0"/>
                        </a:spcAft>
                        <a:buNone/>
                      </a:pPr>
                      <a:r>
                        <a:rPr lang="en" sz="1050" i="1" dirty="0"/>
                        <a:t>In Progress</a:t>
                      </a:r>
                      <a:endParaRPr sz="1050" i="1" dirty="0"/>
                    </a:p>
                  </a:txBody>
                  <a:tcPr marL="91425" marR="91425" marT="91425" marB="91425"/>
                </a:tc>
                <a:extLst>
                  <a:ext uri="{0D108BD9-81ED-4DB2-BD59-A6C34878D82A}">
                    <a16:rowId xmlns:a16="http://schemas.microsoft.com/office/drawing/2014/main" val="10003"/>
                  </a:ext>
                </a:extLst>
              </a:tr>
              <a:tr h="355302">
                <a:tc>
                  <a:txBody>
                    <a:bodyPr/>
                    <a:lstStyle/>
                    <a:p>
                      <a:pPr marL="0" lvl="0" indent="0" algn="l" rtl="0">
                        <a:spcBef>
                          <a:spcPts val="0"/>
                        </a:spcBef>
                        <a:spcAft>
                          <a:spcPts val="0"/>
                        </a:spcAft>
                        <a:buNone/>
                      </a:pPr>
                      <a:endParaRPr sz="1200" i="1" dirty="0"/>
                    </a:p>
                  </a:txBody>
                  <a:tcPr marL="91425" marR="91425" marT="91425" marB="91425"/>
                </a:tc>
                <a:tc>
                  <a:txBody>
                    <a:bodyPr/>
                    <a:lstStyle/>
                    <a:p>
                      <a:pPr marL="0" lvl="0" indent="0" algn="ctr" rtl="0">
                        <a:spcBef>
                          <a:spcPts val="0"/>
                        </a:spcBef>
                        <a:spcAft>
                          <a:spcPts val="0"/>
                        </a:spcAft>
                        <a:buNone/>
                      </a:pPr>
                      <a:endParaRPr sz="1200" i="1" dirty="0"/>
                    </a:p>
                  </a:txBody>
                  <a:tcPr marL="91425" marR="91425" marT="91425" marB="91425"/>
                </a:tc>
                <a:tc>
                  <a:txBody>
                    <a:bodyPr/>
                    <a:lstStyle/>
                    <a:p>
                      <a:pPr marL="0" lvl="0" indent="0" algn="ctr" rtl="0">
                        <a:spcBef>
                          <a:spcPts val="0"/>
                        </a:spcBef>
                        <a:spcAft>
                          <a:spcPts val="0"/>
                        </a:spcAft>
                        <a:buNone/>
                      </a:pPr>
                      <a:endParaRPr sz="1200" i="1" dirty="0"/>
                    </a:p>
                  </a:txBody>
                  <a:tcPr marL="91425" marR="91425" marT="91425" marB="91425"/>
                </a:tc>
                <a:tc>
                  <a:txBody>
                    <a:bodyPr/>
                    <a:lstStyle/>
                    <a:p>
                      <a:pPr marL="0" lvl="0" indent="0" algn="ctr" rtl="0">
                        <a:spcBef>
                          <a:spcPts val="0"/>
                        </a:spcBef>
                        <a:spcAft>
                          <a:spcPts val="0"/>
                        </a:spcAft>
                        <a:buNone/>
                      </a:pPr>
                      <a:endParaRPr sz="1200" i="1" dirty="0"/>
                    </a:p>
                  </a:txBody>
                  <a:tcPr marL="91425" marR="91425" marT="91425" marB="91425"/>
                </a:tc>
                <a:tc>
                  <a:txBody>
                    <a:bodyPr/>
                    <a:lstStyle/>
                    <a:p>
                      <a:pPr marL="0" lvl="0" indent="0" algn="ctr" rtl="0">
                        <a:spcBef>
                          <a:spcPts val="0"/>
                        </a:spcBef>
                        <a:spcAft>
                          <a:spcPts val="0"/>
                        </a:spcAft>
                        <a:buNone/>
                      </a:pPr>
                      <a:endParaRPr sz="1200" i="1" dirty="0"/>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LCAP Goal 1 - Actions</a:t>
            </a:r>
            <a:endParaRPr/>
          </a:p>
        </p:txBody>
      </p:sp>
      <p:graphicFrame>
        <p:nvGraphicFramePr>
          <p:cNvPr id="184" name="Google Shape;184;p28"/>
          <p:cNvGraphicFramePr/>
          <p:nvPr>
            <p:extLst>
              <p:ext uri="{D42A27DB-BD31-4B8C-83A1-F6EECF244321}">
                <p14:modId xmlns:p14="http://schemas.microsoft.com/office/powerpoint/2010/main" val="1408141457"/>
              </p:ext>
            </p:extLst>
          </p:nvPr>
        </p:nvGraphicFramePr>
        <p:xfrm>
          <a:off x="581400" y="1214900"/>
          <a:ext cx="8250900" cy="3743308"/>
        </p:xfrm>
        <a:graphic>
          <a:graphicData uri="http://schemas.openxmlformats.org/drawingml/2006/table">
            <a:tbl>
              <a:tblPr>
                <a:noFill/>
                <a:tableStyleId>{AF646A34-AF3C-43E7-9745-A17265D6D390}</a:tableStyleId>
              </a:tblPr>
              <a:tblGrid>
                <a:gridCol w="2062725">
                  <a:extLst>
                    <a:ext uri="{9D8B030D-6E8A-4147-A177-3AD203B41FA5}">
                      <a16:colId xmlns:a16="http://schemas.microsoft.com/office/drawing/2014/main" val="20000"/>
                    </a:ext>
                  </a:extLst>
                </a:gridCol>
                <a:gridCol w="1527650">
                  <a:extLst>
                    <a:ext uri="{9D8B030D-6E8A-4147-A177-3AD203B41FA5}">
                      <a16:colId xmlns:a16="http://schemas.microsoft.com/office/drawing/2014/main" val="20001"/>
                    </a:ext>
                  </a:extLst>
                </a:gridCol>
                <a:gridCol w="1743425">
                  <a:extLst>
                    <a:ext uri="{9D8B030D-6E8A-4147-A177-3AD203B41FA5}">
                      <a16:colId xmlns:a16="http://schemas.microsoft.com/office/drawing/2014/main" val="20002"/>
                    </a:ext>
                  </a:extLst>
                </a:gridCol>
                <a:gridCol w="2917100">
                  <a:extLst>
                    <a:ext uri="{9D8B030D-6E8A-4147-A177-3AD203B41FA5}">
                      <a16:colId xmlns:a16="http://schemas.microsoft.com/office/drawing/2014/main" val="20003"/>
                    </a:ext>
                  </a:extLst>
                </a:gridCol>
              </a:tblGrid>
              <a:tr h="613382">
                <a:tc>
                  <a:txBody>
                    <a:bodyPr/>
                    <a:lstStyle/>
                    <a:p>
                      <a:pPr marL="0" lvl="0" indent="0" algn="ctr" rtl="0">
                        <a:spcBef>
                          <a:spcPts val="0"/>
                        </a:spcBef>
                        <a:spcAft>
                          <a:spcPts val="0"/>
                        </a:spcAft>
                        <a:buNone/>
                      </a:pPr>
                      <a:r>
                        <a:rPr lang="en" b="1"/>
                        <a:t>Action Title</a:t>
                      </a:r>
                      <a:endParaRPr b="1"/>
                    </a:p>
                  </a:txBody>
                  <a:tcPr marL="91425" marR="91425" marT="91425" marB="91425"/>
                </a:tc>
                <a:tc>
                  <a:txBody>
                    <a:bodyPr/>
                    <a:lstStyle/>
                    <a:p>
                      <a:pPr marL="0" lvl="0" indent="0" algn="ctr" rtl="0">
                        <a:spcBef>
                          <a:spcPts val="0"/>
                        </a:spcBef>
                        <a:spcAft>
                          <a:spcPts val="0"/>
                        </a:spcAft>
                        <a:buNone/>
                      </a:pPr>
                      <a:r>
                        <a:rPr lang="en" b="1"/>
                        <a:t>Budgeted Expenditure</a:t>
                      </a:r>
                      <a:endParaRPr b="1"/>
                    </a:p>
                  </a:txBody>
                  <a:tcPr marL="91425" marR="91425" marT="91425" marB="91425"/>
                </a:tc>
                <a:tc>
                  <a:txBody>
                    <a:bodyPr/>
                    <a:lstStyle/>
                    <a:p>
                      <a:pPr marL="0" lvl="0" indent="0" algn="ctr" rtl="0">
                        <a:spcBef>
                          <a:spcPts val="0"/>
                        </a:spcBef>
                        <a:spcAft>
                          <a:spcPts val="0"/>
                        </a:spcAft>
                        <a:buNone/>
                      </a:pPr>
                      <a:r>
                        <a:rPr lang="en" b="1"/>
                        <a:t>Estimated Actuals (1st Interim)</a:t>
                      </a:r>
                      <a:endParaRPr b="1"/>
                    </a:p>
                  </a:txBody>
                  <a:tcPr marL="91425" marR="91425" marT="91425" marB="91425"/>
                </a:tc>
                <a:tc>
                  <a:txBody>
                    <a:bodyPr/>
                    <a:lstStyle/>
                    <a:p>
                      <a:pPr marL="0" lvl="0" indent="0" algn="ctr" rtl="0">
                        <a:spcBef>
                          <a:spcPts val="0"/>
                        </a:spcBef>
                        <a:spcAft>
                          <a:spcPts val="0"/>
                        </a:spcAft>
                        <a:buNone/>
                      </a:pPr>
                      <a:r>
                        <a:rPr lang="en" b="1"/>
                        <a:t>Implementation Note</a:t>
                      </a:r>
                      <a:endParaRPr b="1"/>
                    </a:p>
                  </a:txBody>
                  <a:tcPr marL="91425" marR="91425" marT="91425" marB="91425"/>
                </a:tc>
                <a:extLst>
                  <a:ext uri="{0D108BD9-81ED-4DB2-BD59-A6C34878D82A}">
                    <a16:rowId xmlns:a16="http://schemas.microsoft.com/office/drawing/2014/main" val="10000"/>
                  </a:ext>
                </a:extLst>
              </a:tr>
              <a:tr h="553716">
                <a:tc>
                  <a:txBody>
                    <a:bodyPr/>
                    <a:lstStyle/>
                    <a:p>
                      <a:pPr marL="0" lvl="0" indent="0" algn="l" rtl="0">
                        <a:spcBef>
                          <a:spcPts val="0"/>
                        </a:spcBef>
                        <a:spcAft>
                          <a:spcPts val="0"/>
                        </a:spcAft>
                        <a:buNone/>
                      </a:pPr>
                      <a:r>
                        <a:rPr lang="en-US" sz="1200" i="1" dirty="0"/>
                        <a:t>Assistance to Teachers</a:t>
                      </a:r>
                      <a:endParaRPr sz="1200" i="1" dirty="0"/>
                    </a:p>
                  </a:txBody>
                  <a:tcPr marL="91425" marR="91425" marT="91425" marB="91425"/>
                </a:tc>
                <a:tc>
                  <a:txBody>
                    <a:bodyPr/>
                    <a:lstStyle/>
                    <a:p>
                      <a:pPr marL="0" lvl="0" indent="0" algn="l" rtl="0">
                        <a:spcBef>
                          <a:spcPts val="0"/>
                        </a:spcBef>
                        <a:spcAft>
                          <a:spcPts val="0"/>
                        </a:spcAft>
                        <a:buNone/>
                      </a:pPr>
                      <a:r>
                        <a:rPr lang="en-US" sz="1200" i="1" dirty="0"/>
                        <a:t>$1,500</a:t>
                      </a:r>
                      <a:endParaRPr sz="1200" i="1" dirty="0"/>
                    </a:p>
                  </a:txBody>
                  <a:tcPr marL="91425" marR="91425" marT="91425" marB="91425"/>
                </a:tc>
                <a:tc>
                  <a:txBody>
                    <a:bodyPr/>
                    <a:lstStyle/>
                    <a:p>
                      <a:pPr marL="0" lvl="0" indent="0" algn="l" rtl="0">
                        <a:spcBef>
                          <a:spcPts val="0"/>
                        </a:spcBef>
                        <a:spcAft>
                          <a:spcPts val="0"/>
                        </a:spcAft>
                        <a:buNone/>
                      </a:pPr>
                      <a:r>
                        <a:rPr lang="en-US" sz="1200" i="1" dirty="0"/>
                        <a:t>0.00</a:t>
                      </a:r>
                      <a:endParaRPr sz="1200" i="1" dirty="0"/>
                    </a:p>
                  </a:txBody>
                  <a:tcPr marL="91425" marR="91425" marT="91425" marB="91425"/>
                </a:tc>
                <a:tc>
                  <a:txBody>
                    <a:bodyPr/>
                    <a:lstStyle/>
                    <a:p>
                      <a:pPr marL="0" lvl="0" indent="0" algn="l" rtl="0">
                        <a:spcBef>
                          <a:spcPts val="0"/>
                        </a:spcBef>
                        <a:spcAft>
                          <a:spcPts val="0"/>
                        </a:spcAft>
                        <a:buNone/>
                      </a:pPr>
                      <a:r>
                        <a:rPr lang="en" sz="1200" i="1" dirty="0"/>
                        <a:t>Funds set aside for BTSA teacher support. Not used.</a:t>
                      </a:r>
                      <a:endParaRPr sz="1200" i="1" dirty="0"/>
                    </a:p>
                  </a:txBody>
                  <a:tcPr marL="91425" marR="91425" marT="91425" marB="91425"/>
                </a:tc>
                <a:extLst>
                  <a:ext uri="{0D108BD9-81ED-4DB2-BD59-A6C34878D82A}">
                    <a16:rowId xmlns:a16="http://schemas.microsoft.com/office/drawing/2014/main" val="10001"/>
                  </a:ext>
                </a:extLst>
              </a:tr>
              <a:tr h="552041">
                <a:tc>
                  <a:txBody>
                    <a:bodyPr/>
                    <a:lstStyle/>
                    <a:p>
                      <a:pPr marL="0" lvl="0" indent="0" algn="l" rtl="0">
                        <a:spcBef>
                          <a:spcPts val="0"/>
                        </a:spcBef>
                        <a:spcAft>
                          <a:spcPts val="0"/>
                        </a:spcAft>
                        <a:buNone/>
                      </a:pPr>
                      <a:r>
                        <a:rPr lang="en-US" sz="1200" i="1" dirty="0"/>
                        <a:t>Technology infrastructure and support services</a:t>
                      </a:r>
                      <a:endParaRPr sz="1200" i="1" dirty="0"/>
                    </a:p>
                  </a:txBody>
                  <a:tcPr marL="91425" marR="91425" marT="91425" marB="91425"/>
                </a:tc>
                <a:tc>
                  <a:txBody>
                    <a:bodyPr/>
                    <a:lstStyle/>
                    <a:p>
                      <a:pPr marL="0" lvl="0" indent="0" algn="l" rtl="0">
                        <a:spcBef>
                          <a:spcPts val="0"/>
                        </a:spcBef>
                        <a:spcAft>
                          <a:spcPts val="0"/>
                        </a:spcAft>
                        <a:buNone/>
                      </a:pPr>
                      <a:r>
                        <a:rPr lang="en" sz="1200" i="1" dirty="0"/>
                        <a:t>$76,252.80</a:t>
                      </a:r>
                      <a:endParaRPr sz="1200" i="1" dirty="0"/>
                    </a:p>
                  </a:txBody>
                  <a:tcPr marL="91425" marR="91425" marT="91425" marB="91425"/>
                </a:tc>
                <a:tc>
                  <a:txBody>
                    <a:bodyPr/>
                    <a:lstStyle/>
                    <a:p>
                      <a:pPr marL="0" lvl="0" indent="0" algn="l" rtl="0">
                        <a:spcBef>
                          <a:spcPts val="0"/>
                        </a:spcBef>
                        <a:spcAft>
                          <a:spcPts val="0"/>
                        </a:spcAft>
                        <a:buNone/>
                      </a:pPr>
                      <a:r>
                        <a:rPr lang="en-US" sz="1200" i="1" dirty="0"/>
                        <a:t>$64,652.80</a:t>
                      </a:r>
                      <a:endParaRPr sz="1200" i="1" dirty="0"/>
                    </a:p>
                  </a:txBody>
                  <a:tcPr marL="91425" marR="91425" marT="91425" marB="91425"/>
                </a:tc>
                <a:tc>
                  <a:txBody>
                    <a:bodyPr/>
                    <a:lstStyle/>
                    <a:p>
                      <a:pPr marL="0" lvl="0" indent="0" algn="l" rtl="0">
                        <a:spcBef>
                          <a:spcPts val="0"/>
                        </a:spcBef>
                        <a:spcAft>
                          <a:spcPts val="0"/>
                        </a:spcAft>
                        <a:buNone/>
                      </a:pPr>
                      <a:r>
                        <a:rPr lang="en-US" sz="1200" i="1" dirty="0"/>
                        <a:t>Funds for Saturday Academy not used</a:t>
                      </a:r>
                      <a:endParaRPr sz="1200" i="1" dirty="0"/>
                    </a:p>
                  </a:txBody>
                  <a:tcPr marL="91425" marR="91425" marT="91425" marB="91425"/>
                </a:tc>
                <a:extLst>
                  <a:ext uri="{0D108BD9-81ED-4DB2-BD59-A6C34878D82A}">
                    <a16:rowId xmlns:a16="http://schemas.microsoft.com/office/drawing/2014/main" val="10002"/>
                  </a:ext>
                </a:extLst>
              </a:tr>
              <a:tr h="552041">
                <a:tc>
                  <a:txBody>
                    <a:bodyPr/>
                    <a:lstStyle/>
                    <a:p>
                      <a:pPr marL="0" lvl="0" indent="0" algn="l" rtl="0">
                        <a:spcBef>
                          <a:spcPts val="0"/>
                        </a:spcBef>
                        <a:spcAft>
                          <a:spcPts val="0"/>
                        </a:spcAft>
                        <a:buNone/>
                      </a:pPr>
                      <a:r>
                        <a:rPr lang="en-US" sz="1200" i="1" dirty="0"/>
                        <a:t>Facility/Maintenance Support</a:t>
                      </a:r>
                      <a:endParaRPr sz="1200" i="1" dirty="0"/>
                    </a:p>
                  </a:txBody>
                  <a:tcPr marL="91425" marR="91425" marT="91425" marB="91425"/>
                </a:tc>
                <a:tc>
                  <a:txBody>
                    <a:bodyPr/>
                    <a:lstStyle/>
                    <a:p>
                      <a:pPr marL="0" lvl="0" indent="0" algn="l" rtl="0">
                        <a:spcBef>
                          <a:spcPts val="0"/>
                        </a:spcBef>
                        <a:spcAft>
                          <a:spcPts val="0"/>
                        </a:spcAft>
                        <a:buNone/>
                      </a:pPr>
                      <a:r>
                        <a:rPr lang="en" sz="1200" i="1" dirty="0"/>
                        <a:t>$15,000</a:t>
                      </a:r>
                      <a:endParaRPr sz="1200" i="1" dirty="0"/>
                    </a:p>
                  </a:txBody>
                  <a:tcPr marL="91425" marR="91425" marT="91425" marB="91425"/>
                </a:tc>
                <a:tc>
                  <a:txBody>
                    <a:bodyPr/>
                    <a:lstStyle/>
                    <a:p>
                      <a:pPr marL="0" lvl="0" indent="0" algn="l" rtl="0">
                        <a:spcBef>
                          <a:spcPts val="0"/>
                        </a:spcBef>
                        <a:spcAft>
                          <a:spcPts val="0"/>
                        </a:spcAft>
                        <a:buNone/>
                      </a:pPr>
                      <a:r>
                        <a:rPr lang="en" sz="1200" i="1" dirty="0"/>
                        <a:t>$6,800</a:t>
                      </a:r>
                      <a:endParaRPr sz="1200" i="1" dirty="0"/>
                    </a:p>
                  </a:txBody>
                  <a:tcPr marL="91425" marR="91425" marT="91425" marB="91425"/>
                </a:tc>
                <a:tc>
                  <a:txBody>
                    <a:bodyPr/>
                    <a:lstStyle/>
                    <a:p>
                      <a:pPr marL="0" lvl="0" indent="0" algn="l" rtl="0">
                        <a:spcBef>
                          <a:spcPts val="0"/>
                        </a:spcBef>
                        <a:spcAft>
                          <a:spcPts val="0"/>
                        </a:spcAft>
                        <a:buNone/>
                      </a:pPr>
                      <a:r>
                        <a:rPr lang="en" sz="1200" i="1" dirty="0"/>
                        <a:t>All repairs totals to this point</a:t>
                      </a:r>
                      <a:endParaRPr sz="1200" i="1" dirty="0"/>
                    </a:p>
                  </a:txBody>
                  <a:tcPr marL="91425" marR="91425" marT="91425" marB="91425"/>
                </a:tc>
                <a:extLst>
                  <a:ext uri="{0D108BD9-81ED-4DB2-BD59-A6C34878D82A}">
                    <a16:rowId xmlns:a16="http://schemas.microsoft.com/office/drawing/2014/main" val="10003"/>
                  </a:ext>
                </a:extLst>
              </a:tr>
              <a:tr h="736064">
                <a:tc>
                  <a:txBody>
                    <a:bodyPr/>
                    <a:lstStyle/>
                    <a:p>
                      <a:pPr marL="0" lvl="0" indent="0" algn="l" rtl="0">
                        <a:spcBef>
                          <a:spcPts val="0"/>
                        </a:spcBef>
                        <a:spcAft>
                          <a:spcPts val="0"/>
                        </a:spcAft>
                        <a:buNone/>
                      </a:pPr>
                      <a:r>
                        <a:rPr lang="en-US" sz="1200" i="1" dirty="0"/>
                        <a:t>Pilot and adopt new ELD and ELL instructional materials</a:t>
                      </a:r>
                      <a:endParaRPr sz="1200" i="1" dirty="0"/>
                    </a:p>
                  </a:txBody>
                  <a:tcPr marL="91425" marR="91425" marT="91425" marB="91425"/>
                </a:tc>
                <a:tc>
                  <a:txBody>
                    <a:bodyPr/>
                    <a:lstStyle/>
                    <a:p>
                      <a:pPr marL="0" lvl="0" indent="0" algn="l" rtl="0">
                        <a:spcBef>
                          <a:spcPts val="0"/>
                        </a:spcBef>
                        <a:spcAft>
                          <a:spcPts val="0"/>
                        </a:spcAft>
                        <a:buNone/>
                      </a:pPr>
                      <a:r>
                        <a:rPr lang="en" sz="1200" i="1" dirty="0"/>
                        <a:t>$20,470</a:t>
                      </a:r>
                      <a:endParaRPr sz="1200" i="1" dirty="0"/>
                    </a:p>
                  </a:txBody>
                  <a:tcPr marL="91425" marR="91425" marT="91425" marB="91425"/>
                </a:tc>
                <a:tc>
                  <a:txBody>
                    <a:bodyPr/>
                    <a:lstStyle/>
                    <a:p>
                      <a:pPr marL="0" lvl="0" indent="0" algn="l" rtl="0">
                        <a:spcBef>
                          <a:spcPts val="0"/>
                        </a:spcBef>
                        <a:spcAft>
                          <a:spcPts val="0"/>
                        </a:spcAft>
                        <a:buNone/>
                      </a:pPr>
                      <a:r>
                        <a:rPr lang="en" sz="1200" i="1" dirty="0"/>
                        <a:t>$7,500</a:t>
                      </a:r>
                      <a:endParaRPr sz="1200" i="1" dirty="0"/>
                    </a:p>
                  </a:txBody>
                  <a:tcPr marL="91425" marR="91425" marT="91425" marB="91425"/>
                </a:tc>
                <a:tc>
                  <a:txBody>
                    <a:bodyPr/>
                    <a:lstStyle/>
                    <a:p>
                      <a:pPr marL="0" lvl="0" indent="0" algn="l" rtl="0">
                        <a:spcBef>
                          <a:spcPts val="0"/>
                        </a:spcBef>
                        <a:spcAft>
                          <a:spcPts val="0"/>
                        </a:spcAft>
                        <a:buNone/>
                      </a:pPr>
                      <a:r>
                        <a:rPr lang="en-US" sz="1200" i="1" dirty="0"/>
                        <a:t>$7,500 used for the expenses for the art program</a:t>
                      </a:r>
                      <a:endParaRPr sz="1200" i="1" dirty="0"/>
                    </a:p>
                  </a:txBody>
                  <a:tcPr marL="91425" marR="91425" marT="91425" marB="91425"/>
                </a:tc>
                <a:extLst>
                  <a:ext uri="{0D108BD9-81ED-4DB2-BD59-A6C34878D82A}">
                    <a16:rowId xmlns:a16="http://schemas.microsoft.com/office/drawing/2014/main" val="10004"/>
                  </a:ext>
                </a:extLst>
              </a:tr>
              <a:tr h="736064">
                <a:tc>
                  <a:txBody>
                    <a:bodyPr/>
                    <a:lstStyle/>
                    <a:p>
                      <a:pPr marL="0" lvl="0" indent="0" algn="l" rtl="0">
                        <a:spcBef>
                          <a:spcPts val="0"/>
                        </a:spcBef>
                        <a:spcAft>
                          <a:spcPts val="0"/>
                        </a:spcAft>
                        <a:buNone/>
                      </a:pPr>
                      <a:r>
                        <a:rPr lang="en-US" sz="1200" i="1" dirty="0"/>
                        <a:t>Enhance the TK-Kindergarten Program to a full 1.0 FTE</a:t>
                      </a:r>
                      <a:endParaRPr sz="1200" i="1" dirty="0"/>
                    </a:p>
                  </a:txBody>
                  <a:tcPr marL="91425" marR="91425" marT="91425" marB="91425"/>
                </a:tc>
                <a:tc>
                  <a:txBody>
                    <a:bodyPr/>
                    <a:lstStyle/>
                    <a:p>
                      <a:pPr marL="0" lvl="0" indent="0" algn="l" rtl="0">
                        <a:spcBef>
                          <a:spcPts val="0"/>
                        </a:spcBef>
                        <a:spcAft>
                          <a:spcPts val="0"/>
                        </a:spcAft>
                        <a:buNone/>
                      </a:pPr>
                      <a:r>
                        <a:rPr lang="en-US" sz="1200" i="1" dirty="0"/>
                        <a:t>$38,950.00</a:t>
                      </a:r>
                      <a:endParaRPr sz="1200" i="1" dirty="0"/>
                    </a:p>
                  </a:txBody>
                  <a:tcPr marL="91425" marR="91425" marT="91425" marB="91425"/>
                </a:tc>
                <a:tc>
                  <a:txBody>
                    <a:bodyPr/>
                    <a:lstStyle/>
                    <a:p>
                      <a:pPr marL="0" lvl="0" indent="0" algn="l" rtl="0">
                        <a:spcBef>
                          <a:spcPts val="0"/>
                        </a:spcBef>
                        <a:spcAft>
                          <a:spcPts val="0"/>
                        </a:spcAft>
                        <a:buNone/>
                      </a:pPr>
                      <a:r>
                        <a:rPr lang="en-US" sz="1200" i="1" dirty="0"/>
                        <a:t>$38,950.00</a:t>
                      </a:r>
                      <a:endParaRPr sz="1200" i="1" dirty="0"/>
                    </a:p>
                  </a:txBody>
                  <a:tcPr marL="91425" marR="91425" marT="91425" marB="91425"/>
                </a:tc>
                <a:tc>
                  <a:txBody>
                    <a:bodyPr/>
                    <a:lstStyle/>
                    <a:p>
                      <a:pPr marL="0" lvl="0" indent="0" algn="l" rtl="0">
                        <a:spcBef>
                          <a:spcPts val="0"/>
                        </a:spcBef>
                        <a:spcAft>
                          <a:spcPts val="0"/>
                        </a:spcAft>
                        <a:buNone/>
                      </a:pPr>
                      <a:r>
                        <a:rPr lang="en-US" sz="1200" i="1" dirty="0"/>
                        <a:t>Estimate for .5 position</a:t>
                      </a:r>
                      <a:endParaRPr sz="1200" i="1" dirty="0"/>
                    </a:p>
                  </a:txBody>
                  <a:tcPr marL="91425" marR="91425" marT="91425" marB="91425"/>
                </a:tc>
                <a:extLst>
                  <a:ext uri="{0D108BD9-81ED-4DB2-BD59-A6C34878D82A}">
                    <a16:rowId xmlns:a16="http://schemas.microsoft.com/office/drawing/2014/main" val="331598868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LCAP Goal 2</a:t>
            </a:r>
            <a:endParaRPr dirty="0"/>
          </a:p>
        </p:txBody>
      </p:sp>
      <p:sp>
        <p:nvSpPr>
          <p:cNvPr id="170" name="Google Shape;170;p26"/>
          <p:cNvSpPr txBox="1">
            <a:spLocks noGrp="1"/>
          </p:cNvSpPr>
          <p:nvPr>
            <p:ph type="body" idx="1"/>
          </p:nvPr>
        </p:nvSpPr>
        <p:spPr>
          <a:xfrm>
            <a:off x="311700" y="2138901"/>
            <a:ext cx="8520600" cy="2430124"/>
          </a:xfrm>
          <a:prstGeom prst="rect">
            <a:avLst/>
          </a:prstGeom>
        </p:spPr>
        <p:txBody>
          <a:bodyPr spcFirstLastPara="1" wrap="square" lIns="91425" tIns="91425" rIns="91425" bIns="91425" anchor="t" anchorCtr="0">
            <a:normAutofit/>
          </a:bodyPr>
          <a:lstStyle/>
          <a:p>
            <a:pPr marL="0" lvl="0" indent="0">
              <a:buNone/>
            </a:pPr>
            <a:r>
              <a:rPr lang="en-US" sz="1400" i="1" dirty="0"/>
              <a:t>To prepare students for secondary school and the transition to high school, students must grow academically and demonstrate proficiency in key areas on a regular basis.</a:t>
            </a:r>
          </a:p>
          <a:p>
            <a:pPr marL="0" lvl="0" indent="0">
              <a:buNone/>
            </a:pPr>
            <a:r>
              <a:rPr lang="en-US" sz="1400" i="1" dirty="0"/>
              <a:t>Specifically:</a:t>
            </a:r>
          </a:p>
          <a:p>
            <a:pPr marL="0" lvl="0" indent="0">
              <a:buNone/>
            </a:pPr>
            <a:r>
              <a:rPr lang="en-US" sz="1400" i="1" dirty="0"/>
              <a:t>Southside has made progress in English Language Arts and Math, the achievement gap persists between subgroups, with unduplicated students lagging behind grade level peers</a:t>
            </a:r>
          </a:p>
          <a:p>
            <a:pPr marL="0" lvl="0" indent="0">
              <a:buNone/>
            </a:pPr>
            <a:r>
              <a:rPr lang="en-US" sz="1400" i="1" dirty="0"/>
              <a:t>While redesignation rates have continued to improve, overall progress for our English Learners still has room for growth.</a:t>
            </a:r>
          </a:p>
          <a:p>
            <a:pPr marL="0" lvl="0" indent="0">
              <a:buNone/>
            </a:pPr>
            <a:r>
              <a:rPr lang="en-US" sz="1400" i="1" dirty="0"/>
              <a:t>Inequities have been magnified during the pandemic, Southside must focus on learning loss and recovery, particularly for unduplicated students</a:t>
            </a:r>
            <a:endParaRPr sz="1400" i="1" dirty="0"/>
          </a:p>
        </p:txBody>
      </p:sp>
      <p:graphicFrame>
        <p:nvGraphicFramePr>
          <p:cNvPr id="2" name="Table 1">
            <a:extLst>
              <a:ext uri="{FF2B5EF4-FFF2-40B4-BE49-F238E27FC236}">
                <a16:creationId xmlns:a16="http://schemas.microsoft.com/office/drawing/2014/main" id="{71234999-4B09-924E-ADB5-C3BDD9EC6528}"/>
              </a:ext>
            </a:extLst>
          </p:cNvPr>
          <p:cNvGraphicFramePr>
            <a:graphicFrameLocks noGrp="1"/>
          </p:cNvGraphicFramePr>
          <p:nvPr>
            <p:extLst>
              <p:ext uri="{D42A27DB-BD31-4B8C-83A1-F6EECF244321}">
                <p14:modId xmlns:p14="http://schemas.microsoft.com/office/powerpoint/2010/main" val="444914772"/>
              </p:ext>
            </p:extLst>
          </p:nvPr>
        </p:nvGraphicFramePr>
        <p:xfrm>
          <a:off x="311150" y="1065475"/>
          <a:ext cx="8521700" cy="1256306"/>
        </p:xfrm>
        <a:graphic>
          <a:graphicData uri="http://schemas.openxmlformats.org/drawingml/2006/table">
            <a:tbl>
              <a:tblPr/>
              <a:tblGrid>
                <a:gridCol w="8521700">
                  <a:extLst>
                    <a:ext uri="{9D8B030D-6E8A-4147-A177-3AD203B41FA5}">
                      <a16:colId xmlns:a16="http://schemas.microsoft.com/office/drawing/2014/main" val="3436380349"/>
                    </a:ext>
                  </a:extLst>
                </a:gridCol>
              </a:tblGrid>
              <a:tr h="1256306">
                <a:tc>
                  <a:txBody>
                    <a:bodyPr/>
                    <a:lstStyle/>
                    <a:p>
                      <a:r>
                        <a:rPr lang="en-US" sz="1400" dirty="0">
                          <a:solidFill>
                            <a:schemeClr val="bg2">
                              <a:lumMod val="50000"/>
                            </a:schemeClr>
                          </a:solidFill>
                          <a:effectLst/>
                          <a:latin typeface="Arial" panose="020B0604020202020204" pitchFamily="34" charset="0"/>
                        </a:rPr>
                        <a:t>Our school will use standards based state adopted instructional materials in core content areas and use research based instructional methodologies to provide a high quality, rigorous academic experience for all students. The goal is to increase all student achievement and to establish a systematic way to respond with additional instructional support for students who do not demonstrate success or proficiency. (state priority 4, 7, and 8)</a:t>
                      </a:r>
                    </a:p>
                  </a:txBody>
                  <a:tcPr marL="47625" marR="47625" marT="0" marB="0">
                    <a:lnL>
                      <a:noFill/>
                    </a:lnL>
                    <a:lnR>
                      <a:noFill/>
                    </a:lnR>
                    <a:lnT>
                      <a:noFill/>
                    </a:lnT>
                    <a:lnB>
                      <a:noFill/>
                    </a:lnB>
                  </a:tcPr>
                </a:tc>
                <a:extLst>
                  <a:ext uri="{0D108BD9-81ED-4DB2-BD59-A6C34878D82A}">
                    <a16:rowId xmlns:a16="http://schemas.microsoft.com/office/drawing/2014/main" val="1162337530"/>
                  </a:ext>
                </a:extLst>
              </a:tr>
            </a:tbl>
          </a:graphicData>
        </a:graphic>
      </p:graphicFrame>
    </p:spTree>
    <p:extLst>
      <p:ext uri="{BB962C8B-B14F-4D97-AF65-F5344CB8AC3E}">
        <p14:creationId xmlns:p14="http://schemas.microsoft.com/office/powerpoint/2010/main" val="3872263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LCAP Goal 2 - Metrics</a:t>
            </a:r>
            <a:endParaRPr dirty="0"/>
          </a:p>
        </p:txBody>
      </p:sp>
      <p:graphicFrame>
        <p:nvGraphicFramePr>
          <p:cNvPr id="177" name="Google Shape;177;p27"/>
          <p:cNvGraphicFramePr/>
          <p:nvPr>
            <p:extLst>
              <p:ext uri="{D42A27DB-BD31-4B8C-83A1-F6EECF244321}">
                <p14:modId xmlns:p14="http://schemas.microsoft.com/office/powerpoint/2010/main" val="2099795853"/>
              </p:ext>
            </p:extLst>
          </p:nvPr>
        </p:nvGraphicFramePr>
        <p:xfrm>
          <a:off x="182880" y="1000213"/>
          <a:ext cx="8849802" cy="3811116"/>
        </p:xfrm>
        <a:graphic>
          <a:graphicData uri="http://schemas.openxmlformats.org/drawingml/2006/table">
            <a:tbl>
              <a:tblPr>
                <a:noFill/>
                <a:tableStyleId>{AF646A34-AF3C-43E7-9745-A17265D6D390}</a:tableStyleId>
              </a:tblPr>
              <a:tblGrid>
                <a:gridCol w="1606163">
                  <a:extLst>
                    <a:ext uri="{9D8B030D-6E8A-4147-A177-3AD203B41FA5}">
                      <a16:colId xmlns:a16="http://schemas.microsoft.com/office/drawing/2014/main" val="20000"/>
                    </a:ext>
                  </a:extLst>
                </a:gridCol>
                <a:gridCol w="1852654">
                  <a:extLst>
                    <a:ext uri="{9D8B030D-6E8A-4147-A177-3AD203B41FA5}">
                      <a16:colId xmlns:a16="http://schemas.microsoft.com/office/drawing/2014/main" val="20001"/>
                    </a:ext>
                  </a:extLst>
                </a:gridCol>
                <a:gridCol w="1720616">
                  <a:extLst>
                    <a:ext uri="{9D8B030D-6E8A-4147-A177-3AD203B41FA5}">
                      <a16:colId xmlns:a16="http://schemas.microsoft.com/office/drawing/2014/main" val="20002"/>
                    </a:ext>
                  </a:extLst>
                </a:gridCol>
                <a:gridCol w="2461770">
                  <a:extLst>
                    <a:ext uri="{9D8B030D-6E8A-4147-A177-3AD203B41FA5}">
                      <a16:colId xmlns:a16="http://schemas.microsoft.com/office/drawing/2014/main" val="20003"/>
                    </a:ext>
                  </a:extLst>
                </a:gridCol>
                <a:gridCol w="1208599">
                  <a:extLst>
                    <a:ext uri="{9D8B030D-6E8A-4147-A177-3AD203B41FA5}">
                      <a16:colId xmlns:a16="http://schemas.microsoft.com/office/drawing/2014/main" val="20004"/>
                    </a:ext>
                  </a:extLst>
                </a:gridCol>
              </a:tblGrid>
              <a:tr h="565146">
                <a:tc>
                  <a:txBody>
                    <a:bodyPr/>
                    <a:lstStyle/>
                    <a:p>
                      <a:pPr marL="0" lvl="0" indent="0" algn="ctr" rtl="0">
                        <a:spcBef>
                          <a:spcPts val="0"/>
                        </a:spcBef>
                        <a:spcAft>
                          <a:spcPts val="0"/>
                        </a:spcAft>
                        <a:buNone/>
                      </a:pPr>
                      <a:r>
                        <a:rPr lang="en" sz="1200" b="1" dirty="0"/>
                        <a:t>Metric</a:t>
                      </a:r>
                      <a:endParaRPr sz="1200" b="1" dirty="0"/>
                    </a:p>
                  </a:txBody>
                  <a:tcPr marL="91425" marR="91425" marT="91425" marB="91425"/>
                </a:tc>
                <a:tc>
                  <a:txBody>
                    <a:bodyPr/>
                    <a:lstStyle/>
                    <a:p>
                      <a:pPr marL="0" lvl="0" indent="0" algn="ctr" rtl="0">
                        <a:spcBef>
                          <a:spcPts val="0"/>
                        </a:spcBef>
                        <a:spcAft>
                          <a:spcPts val="0"/>
                        </a:spcAft>
                        <a:buNone/>
                      </a:pPr>
                      <a:r>
                        <a:rPr lang="en" sz="1200" b="1" dirty="0"/>
                        <a:t>2020-21 Baseline</a:t>
                      </a:r>
                      <a:endParaRPr sz="1200" b="1" dirty="0"/>
                    </a:p>
                  </a:txBody>
                  <a:tcPr marL="91425" marR="91425" marT="91425" marB="91425"/>
                </a:tc>
                <a:tc>
                  <a:txBody>
                    <a:bodyPr/>
                    <a:lstStyle/>
                    <a:p>
                      <a:pPr marL="0" lvl="0" indent="0" algn="ctr" rtl="0">
                        <a:spcBef>
                          <a:spcPts val="0"/>
                        </a:spcBef>
                        <a:spcAft>
                          <a:spcPts val="0"/>
                        </a:spcAft>
                        <a:buNone/>
                      </a:pPr>
                      <a:r>
                        <a:rPr lang="en" sz="1200" b="1" dirty="0"/>
                        <a:t>Desired Outcome for 2023-24</a:t>
                      </a:r>
                      <a:endParaRPr sz="1200" b="1" dirty="0"/>
                    </a:p>
                  </a:txBody>
                  <a:tcPr marL="91425" marR="91425" marT="91425" marB="91425"/>
                </a:tc>
                <a:tc>
                  <a:txBody>
                    <a:bodyPr/>
                    <a:lstStyle/>
                    <a:p>
                      <a:pPr marL="0" lvl="0" indent="0" algn="ctr" rtl="0">
                        <a:spcBef>
                          <a:spcPts val="0"/>
                        </a:spcBef>
                        <a:spcAft>
                          <a:spcPts val="0"/>
                        </a:spcAft>
                        <a:buNone/>
                      </a:pPr>
                      <a:r>
                        <a:rPr lang="en" sz="1200" b="1" dirty="0"/>
                        <a:t>2021-22 Mid-Year Update</a:t>
                      </a:r>
                      <a:endParaRPr sz="1200" b="1" dirty="0"/>
                    </a:p>
                  </a:txBody>
                  <a:tcPr marL="91425" marR="91425" marT="91425" marB="91425"/>
                </a:tc>
                <a:tc>
                  <a:txBody>
                    <a:bodyPr/>
                    <a:lstStyle/>
                    <a:p>
                      <a:pPr marL="0" lvl="0" indent="0" algn="ctr" rtl="0">
                        <a:spcBef>
                          <a:spcPts val="0"/>
                        </a:spcBef>
                        <a:spcAft>
                          <a:spcPts val="0"/>
                        </a:spcAft>
                        <a:buNone/>
                      </a:pPr>
                      <a:r>
                        <a:rPr lang="en" sz="1200" b="1" dirty="0"/>
                        <a:t>Status</a:t>
                      </a:r>
                      <a:endParaRPr sz="1200" b="1" dirty="0"/>
                    </a:p>
                  </a:txBody>
                  <a:tcPr marL="91425" marR="91425" marT="91425" marB="91425"/>
                </a:tc>
                <a:extLst>
                  <a:ext uri="{0D108BD9-81ED-4DB2-BD59-A6C34878D82A}">
                    <a16:rowId xmlns:a16="http://schemas.microsoft.com/office/drawing/2014/main" val="10000"/>
                  </a:ext>
                </a:extLst>
              </a:tr>
              <a:tr h="549688">
                <a:tc>
                  <a:txBody>
                    <a:bodyPr/>
                    <a:lstStyle/>
                    <a:p>
                      <a:pPr marL="0" lvl="0" indent="0" algn="l" rtl="0">
                        <a:spcBef>
                          <a:spcPts val="0"/>
                        </a:spcBef>
                        <a:spcAft>
                          <a:spcPts val="0"/>
                        </a:spcAft>
                        <a:buNone/>
                      </a:pPr>
                      <a:r>
                        <a:rPr lang="en-US" sz="900" i="1" dirty="0"/>
                        <a:t>Percentage of students who meet or exceed standards in English Language Arts.</a:t>
                      </a:r>
                      <a:endParaRPr sz="900" i="1" dirty="0"/>
                    </a:p>
                  </a:txBody>
                  <a:tcPr marL="91425" marR="91425" marT="91425" marB="91425"/>
                </a:tc>
                <a:tc>
                  <a:txBody>
                    <a:bodyPr/>
                    <a:lstStyle/>
                    <a:p>
                      <a:pPr marL="0" lvl="0" indent="0" algn="ctr" rtl="0">
                        <a:spcBef>
                          <a:spcPts val="0"/>
                        </a:spcBef>
                        <a:spcAft>
                          <a:spcPts val="0"/>
                        </a:spcAft>
                        <a:buNone/>
                      </a:pPr>
                      <a:r>
                        <a:rPr lang="en-US" sz="900" i="1" dirty="0"/>
                        <a:t>The baseline for this metric will be set following the next administration of the CAASPP.</a:t>
                      </a:r>
                      <a:endParaRPr sz="900" i="1" dirty="0"/>
                    </a:p>
                  </a:txBody>
                  <a:tcPr marL="91425" marR="91425" marT="91425" marB="91425"/>
                </a:tc>
                <a:tc>
                  <a:txBody>
                    <a:bodyPr/>
                    <a:lstStyle/>
                    <a:p>
                      <a:pPr marL="0" lvl="0" indent="0" algn="ctr" rtl="0">
                        <a:spcBef>
                          <a:spcPts val="0"/>
                        </a:spcBef>
                        <a:spcAft>
                          <a:spcPts val="0"/>
                        </a:spcAft>
                        <a:buNone/>
                      </a:pPr>
                      <a:r>
                        <a:rPr lang="en-US" sz="900" i="1" dirty="0"/>
                        <a:t>All Students Baseline + 6%</a:t>
                      </a:r>
                      <a:endParaRPr sz="900" i="1" dirty="0"/>
                    </a:p>
                  </a:txBody>
                  <a:tcPr marL="91425" marR="91425" marT="91425" marB="91425"/>
                </a:tc>
                <a:tc>
                  <a:txBody>
                    <a:bodyPr/>
                    <a:lstStyle/>
                    <a:p>
                      <a:pPr marL="0" lvl="0" indent="0" algn="ctr" rtl="0">
                        <a:spcBef>
                          <a:spcPts val="0"/>
                        </a:spcBef>
                        <a:spcAft>
                          <a:spcPts val="0"/>
                        </a:spcAft>
                        <a:buNone/>
                      </a:pPr>
                      <a:r>
                        <a:rPr lang="en-US" sz="900" i="1" dirty="0"/>
                        <a:t>Students participated in the </a:t>
                      </a:r>
                      <a:r>
                        <a:rPr lang="en-US" sz="900" i="1" dirty="0" err="1"/>
                        <a:t>iReady</a:t>
                      </a:r>
                      <a:r>
                        <a:rPr lang="en-US" sz="900" i="1" dirty="0"/>
                        <a:t> diagnostic assessment last year and did not take the SBAC assessment.</a:t>
                      </a:r>
                      <a:endParaRPr sz="900" i="1" dirty="0"/>
                    </a:p>
                  </a:txBody>
                  <a:tcPr marL="91425" marR="91425" marT="91425" marB="91425"/>
                </a:tc>
                <a:tc>
                  <a:txBody>
                    <a:bodyPr/>
                    <a:lstStyle/>
                    <a:p>
                      <a:pPr marL="0" lvl="0" indent="0" algn="ctr" rtl="0">
                        <a:spcBef>
                          <a:spcPts val="0"/>
                        </a:spcBef>
                        <a:spcAft>
                          <a:spcPts val="0"/>
                        </a:spcAft>
                        <a:buNone/>
                      </a:pPr>
                      <a:r>
                        <a:rPr lang="en" sz="900" i="1" dirty="0"/>
                        <a:t>In Progress</a:t>
                      </a:r>
                      <a:endParaRPr sz="900" i="1" dirty="0"/>
                    </a:p>
                  </a:txBody>
                  <a:tcPr marL="91425" marR="91425" marT="91425" marB="91425"/>
                </a:tc>
                <a:extLst>
                  <a:ext uri="{0D108BD9-81ED-4DB2-BD59-A6C34878D82A}">
                    <a16:rowId xmlns:a16="http://schemas.microsoft.com/office/drawing/2014/main" val="10001"/>
                  </a:ext>
                </a:extLst>
              </a:tr>
              <a:tr h="535803">
                <a:tc>
                  <a:txBody>
                    <a:bodyPr/>
                    <a:lstStyle/>
                    <a:p>
                      <a:pPr marL="0" lvl="0" indent="0" algn="l" rtl="0">
                        <a:spcBef>
                          <a:spcPts val="0"/>
                        </a:spcBef>
                        <a:spcAft>
                          <a:spcPts val="0"/>
                        </a:spcAft>
                        <a:buNone/>
                      </a:pPr>
                      <a:r>
                        <a:rPr lang="en-US" sz="900" i="1" dirty="0"/>
                        <a:t>Percentage of students who meet or exceed standards in English Language Arts.</a:t>
                      </a:r>
                      <a:endParaRPr sz="900" i="1" dirty="0"/>
                    </a:p>
                  </a:txBody>
                  <a:tcPr marL="91425" marR="91425" marT="91425" marB="91425"/>
                </a:tc>
                <a:tc>
                  <a:txBody>
                    <a:bodyPr/>
                    <a:lstStyle/>
                    <a:p>
                      <a:pPr marL="0" lvl="0" indent="0" algn="ctr" rtl="0">
                        <a:spcBef>
                          <a:spcPts val="0"/>
                        </a:spcBef>
                        <a:spcAft>
                          <a:spcPts val="0"/>
                        </a:spcAft>
                        <a:buNone/>
                      </a:pPr>
                      <a:r>
                        <a:rPr lang="en-US" sz="900" i="1" dirty="0"/>
                        <a:t>The baseline for this metric will be set following the next administration of the CAASPP.</a:t>
                      </a:r>
                      <a:endParaRPr sz="900" i="1" dirty="0"/>
                    </a:p>
                  </a:txBody>
                  <a:tcPr marL="91425" marR="91425" marT="91425" marB="91425"/>
                </a:tc>
                <a:tc>
                  <a:txBody>
                    <a:bodyPr/>
                    <a:lstStyle/>
                    <a:p>
                      <a:pPr marL="0" lvl="0" indent="0" algn="ctr" rtl="0">
                        <a:spcBef>
                          <a:spcPts val="0"/>
                        </a:spcBef>
                        <a:spcAft>
                          <a:spcPts val="0"/>
                        </a:spcAft>
                        <a:buNone/>
                      </a:pPr>
                      <a:r>
                        <a:rPr lang="en-US" sz="900" i="1" dirty="0"/>
                        <a:t>All Students Baseline + 6%</a:t>
                      </a:r>
                      <a:endParaRPr sz="900" i="1" dirty="0"/>
                    </a:p>
                  </a:txBody>
                  <a:tcPr marL="91425" marR="91425" marT="91425" marB="91425"/>
                </a:tc>
                <a:tc>
                  <a:txBody>
                    <a:bodyPr/>
                    <a:lstStyle/>
                    <a:p>
                      <a:pPr marL="0" lvl="0" indent="0" algn="ctr" rtl="0">
                        <a:spcBef>
                          <a:spcPts val="0"/>
                        </a:spcBef>
                        <a:spcAft>
                          <a:spcPts val="0"/>
                        </a:spcAft>
                        <a:buNone/>
                      </a:pPr>
                      <a:r>
                        <a:rPr lang="en-US" sz="900" i="1" dirty="0"/>
                        <a:t>Students participated in the </a:t>
                      </a:r>
                      <a:r>
                        <a:rPr lang="en-US" sz="900" i="1" dirty="0" err="1"/>
                        <a:t>iReady</a:t>
                      </a:r>
                      <a:r>
                        <a:rPr lang="en-US" sz="900" i="1" dirty="0"/>
                        <a:t> diagnostic assessment last year and did not take the SBAC assessment.</a:t>
                      </a:r>
                      <a:endParaRPr sz="900" i="1" dirty="0"/>
                    </a:p>
                  </a:txBody>
                  <a:tcPr marL="91425" marR="91425" marT="91425" marB="91425"/>
                </a:tc>
                <a:tc>
                  <a:txBody>
                    <a:bodyPr/>
                    <a:lstStyle/>
                    <a:p>
                      <a:pPr marL="0" lvl="0" indent="0" algn="ctr" rtl="0">
                        <a:spcBef>
                          <a:spcPts val="0"/>
                        </a:spcBef>
                        <a:spcAft>
                          <a:spcPts val="0"/>
                        </a:spcAft>
                        <a:buNone/>
                      </a:pPr>
                      <a:r>
                        <a:rPr lang="en" sz="900" i="1" dirty="0"/>
                        <a:t>In Progress</a:t>
                      </a:r>
                      <a:endParaRPr sz="900" i="1" dirty="0"/>
                    </a:p>
                  </a:txBody>
                  <a:tcPr marL="91425" marR="91425" marT="91425" marB="91425"/>
                </a:tc>
                <a:extLst>
                  <a:ext uri="{0D108BD9-81ED-4DB2-BD59-A6C34878D82A}">
                    <a16:rowId xmlns:a16="http://schemas.microsoft.com/office/drawing/2014/main" val="10002"/>
                  </a:ext>
                </a:extLst>
              </a:tr>
              <a:tr h="699003">
                <a:tc>
                  <a:txBody>
                    <a:bodyPr/>
                    <a:lstStyle/>
                    <a:p>
                      <a:pPr marL="0" lvl="0" indent="0" algn="l" rtl="0">
                        <a:spcBef>
                          <a:spcPts val="0"/>
                        </a:spcBef>
                        <a:spcAft>
                          <a:spcPts val="0"/>
                        </a:spcAft>
                        <a:buNone/>
                      </a:pPr>
                      <a:r>
                        <a:rPr lang="en-US" sz="900" i="1" dirty="0"/>
                        <a:t>Percentage of English Language Learners making progress towards English language proficiency</a:t>
                      </a:r>
                      <a:endParaRPr sz="900" i="1" dirty="0"/>
                    </a:p>
                  </a:txBody>
                  <a:tcPr marL="91425" marR="91425" marT="91425" marB="91425"/>
                </a:tc>
                <a:tc>
                  <a:txBody>
                    <a:bodyPr/>
                    <a:lstStyle/>
                    <a:p>
                      <a:pPr marL="0" lvl="0" indent="0" algn="ctr" rtl="0">
                        <a:spcBef>
                          <a:spcPts val="0"/>
                        </a:spcBef>
                        <a:spcAft>
                          <a:spcPts val="0"/>
                        </a:spcAft>
                        <a:buNone/>
                      </a:pPr>
                      <a:r>
                        <a:rPr lang="en-US" sz="900" i="1" dirty="0"/>
                        <a:t>The baseline for this metric will be set following the next administration of the CAASPP. ELPAC &amp; </a:t>
                      </a:r>
                      <a:r>
                        <a:rPr lang="en-US" sz="900" i="1" dirty="0" err="1"/>
                        <a:t>iReady</a:t>
                      </a:r>
                      <a:r>
                        <a:rPr lang="en-US" sz="900" i="1" dirty="0"/>
                        <a:t> performance levels</a:t>
                      </a:r>
                      <a:endParaRPr sz="900" i="1" dirty="0"/>
                    </a:p>
                  </a:txBody>
                  <a:tcPr marL="91425" marR="91425" marT="91425" marB="91425"/>
                </a:tc>
                <a:tc>
                  <a:txBody>
                    <a:bodyPr/>
                    <a:lstStyle/>
                    <a:p>
                      <a:pPr marL="0" lvl="0" indent="0" algn="ctr" rtl="0">
                        <a:spcBef>
                          <a:spcPts val="0"/>
                        </a:spcBef>
                        <a:spcAft>
                          <a:spcPts val="0"/>
                        </a:spcAft>
                        <a:buNone/>
                      </a:pPr>
                      <a:r>
                        <a:rPr lang="en-US" sz="900" i="1" dirty="0"/>
                        <a:t>All Students Baseline + 6%</a:t>
                      </a:r>
                      <a:endParaRPr sz="900" i="1" dirty="0"/>
                    </a:p>
                  </a:txBody>
                  <a:tcPr marL="91425" marR="91425" marT="91425" marB="91425"/>
                </a:tc>
                <a:tc>
                  <a:txBody>
                    <a:bodyPr/>
                    <a:lstStyle/>
                    <a:p>
                      <a:pPr marL="0" lvl="0" indent="0" algn="ctr" rtl="0">
                        <a:spcBef>
                          <a:spcPts val="0"/>
                        </a:spcBef>
                        <a:spcAft>
                          <a:spcPts val="0"/>
                        </a:spcAft>
                        <a:buNone/>
                      </a:pPr>
                      <a:r>
                        <a:rPr lang="en-US" sz="900" i="1" dirty="0"/>
                        <a:t>Students participated in the </a:t>
                      </a:r>
                      <a:r>
                        <a:rPr lang="en-US" sz="900" i="1" dirty="0" err="1"/>
                        <a:t>iReady</a:t>
                      </a:r>
                      <a:r>
                        <a:rPr lang="en-US" sz="900" i="1" dirty="0"/>
                        <a:t> diagnostic assessment last year and did not take the SBAC assessment.</a:t>
                      </a:r>
                      <a:endParaRPr sz="900" i="1" dirty="0"/>
                    </a:p>
                  </a:txBody>
                  <a:tcPr marL="91425" marR="91425" marT="91425" marB="91425"/>
                </a:tc>
                <a:tc>
                  <a:txBody>
                    <a:bodyPr/>
                    <a:lstStyle/>
                    <a:p>
                      <a:pPr marL="0" lvl="0" indent="0" algn="ctr" rtl="0">
                        <a:spcBef>
                          <a:spcPts val="0"/>
                        </a:spcBef>
                        <a:spcAft>
                          <a:spcPts val="0"/>
                        </a:spcAft>
                        <a:buNone/>
                      </a:pPr>
                      <a:r>
                        <a:rPr lang="en" sz="900" i="1" dirty="0"/>
                        <a:t>In Progress</a:t>
                      </a:r>
                      <a:endParaRPr sz="900" i="1" dirty="0"/>
                    </a:p>
                  </a:txBody>
                  <a:tcPr marL="91425" marR="91425" marT="91425" marB="91425"/>
                </a:tc>
                <a:extLst>
                  <a:ext uri="{0D108BD9-81ED-4DB2-BD59-A6C34878D82A}">
                    <a16:rowId xmlns:a16="http://schemas.microsoft.com/office/drawing/2014/main" val="10003"/>
                  </a:ext>
                </a:extLst>
              </a:tr>
              <a:tr h="376754">
                <a:tc>
                  <a:txBody>
                    <a:bodyPr/>
                    <a:lstStyle/>
                    <a:p>
                      <a:pPr marL="0" lvl="0" indent="0" algn="l" rtl="0">
                        <a:spcBef>
                          <a:spcPts val="0"/>
                        </a:spcBef>
                        <a:spcAft>
                          <a:spcPts val="0"/>
                        </a:spcAft>
                        <a:buNone/>
                      </a:pPr>
                      <a:r>
                        <a:rPr lang="en-US" sz="900" i="1" dirty="0"/>
                        <a:t>Redesignation of English Language Learners</a:t>
                      </a:r>
                      <a:endParaRPr sz="900" i="1" dirty="0"/>
                    </a:p>
                  </a:txBody>
                  <a:tcPr marL="91425" marR="91425" marT="91425" marB="91425"/>
                </a:tc>
                <a:tc>
                  <a:txBody>
                    <a:bodyPr/>
                    <a:lstStyle/>
                    <a:p>
                      <a:pPr marL="0" lvl="0" indent="0" algn="ctr" rtl="0">
                        <a:spcBef>
                          <a:spcPts val="0"/>
                        </a:spcBef>
                        <a:spcAft>
                          <a:spcPts val="0"/>
                        </a:spcAft>
                        <a:buNone/>
                      </a:pPr>
                      <a:r>
                        <a:rPr lang="en-US" sz="900" i="1" dirty="0"/>
                        <a:t>2018-2019 16.67% proficient on the ELPAC assessment, Master Schedule</a:t>
                      </a:r>
                      <a:endParaRPr sz="900" i="1" dirty="0"/>
                    </a:p>
                  </a:txBody>
                  <a:tcPr marL="91425" marR="91425" marT="91425" marB="91425"/>
                </a:tc>
                <a:tc>
                  <a:txBody>
                    <a:bodyPr/>
                    <a:lstStyle/>
                    <a:p>
                      <a:pPr marL="0" lvl="0" indent="0" algn="ctr" rtl="0">
                        <a:spcBef>
                          <a:spcPts val="0"/>
                        </a:spcBef>
                        <a:spcAft>
                          <a:spcPts val="0"/>
                        </a:spcAft>
                        <a:buNone/>
                      </a:pPr>
                      <a:r>
                        <a:rPr lang="en-US" sz="900" i="1" dirty="0"/>
                        <a:t>matching the state redesignation rate of 13%</a:t>
                      </a:r>
                      <a:endParaRPr sz="900" i="1" dirty="0"/>
                    </a:p>
                  </a:txBody>
                  <a:tcPr marL="91425" marR="91425" marT="91425" marB="91425"/>
                </a:tc>
                <a:tc>
                  <a:txBody>
                    <a:bodyPr/>
                    <a:lstStyle/>
                    <a:p>
                      <a:pPr marL="0" lvl="0" indent="0" algn="ctr" rtl="0">
                        <a:spcBef>
                          <a:spcPts val="0"/>
                        </a:spcBef>
                        <a:spcAft>
                          <a:spcPts val="0"/>
                        </a:spcAft>
                        <a:buNone/>
                      </a:pPr>
                      <a:r>
                        <a:rPr lang="en-US" sz="900" i="1" dirty="0"/>
                        <a:t>The redesignation rate and ELPAC scores are not known at this time.</a:t>
                      </a:r>
                      <a:endParaRPr sz="900" i="1" dirty="0"/>
                    </a:p>
                  </a:txBody>
                  <a:tcPr marL="91425" marR="91425" marT="91425" marB="91425"/>
                </a:tc>
                <a:tc>
                  <a:txBody>
                    <a:bodyPr/>
                    <a:lstStyle/>
                    <a:p>
                      <a:pPr marL="0" lvl="0" indent="0" algn="ctr" rtl="0">
                        <a:spcBef>
                          <a:spcPts val="0"/>
                        </a:spcBef>
                        <a:spcAft>
                          <a:spcPts val="0"/>
                        </a:spcAft>
                        <a:buNone/>
                      </a:pPr>
                      <a:r>
                        <a:rPr lang="en-US" sz="900" i="1" dirty="0"/>
                        <a:t>In Progress</a:t>
                      </a:r>
                      <a:endParaRPr sz="900" i="1" dirty="0"/>
                    </a:p>
                  </a:txBody>
                  <a:tcPr marL="91425" marR="91425" marT="91425" marB="91425"/>
                </a:tc>
                <a:extLst>
                  <a:ext uri="{0D108BD9-81ED-4DB2-BD59-A6C34878D82A}">
                    <a16:rowId xmlns:a16="http://schemas.microsoft.com/office/drawing/2014/main" val="10004"/>
                  </a:ext>
                </a:extLst>
              </a:tr>
              <a:tr h="376754">
                <a:tc>
                  <a:txBody>
                    <a:bodyPr/>
                    <a:lstStyle/>
                    <a:p>
                      <a:pPr marL="0" lvl="0" indent="0" algn="l" rtl="0">
                        <a:spcBef>
                          <a:spcPts val="0"/>
                        </a:spcBef>
                        <a:spcAft>
                          <a:spcPts val="0"/>
                        </a:spcAft>
                        <a:buNone/>
                      </a:pPr>
                      <a:r>
                        <a:rPr lang="en-US" sz="900" i="1" dirty="0"/>
                        <a:t>California Science Test</a:t>
                      </a:r>
                      <a:endParaRPr sz="900" i="1" dirty="0"/>
                    </a:p>
                  </a:txBody>
                  <a:tcPr marL="91425" marR="91425" marT="91425" marB="91425"/>
                </a:tc>
                <a:tc>
                  <a:txBody>
                    <a:bodyPr/>
                    <a:lstStyle/>
                    <a:p>
                      <a:pPr marL="0" lvl="0" indent="0" algn="ctr" rtl="0">
                        <a:spcBef>
                          <a:spcPts val="0"/>
                        </a:spcBef>
                        <a:spcAft>
                          <a:spcPts val="0"/>
                        </a:spcAft>
                        <a:buNone/>
                      </a:pPr>
                      <a:r>
                        <a:rPr lang="en-US" sz="900" i="1" dirty="0"/>
                        <a:t>Baseline data from the 2018-2019 assessment</a:t>
                      </a:r>
                      <a:endParaRPr sz="900" i="1" dirty="0"/>
                    </a:p>
                  </a:txBody>
                  <a:tcPr marL="91425" marR="91425" marT="91425" marB="91425"/>
                </a:tc>
                <a:tc>
                  <a:txBody>
                    <a:bodyPr/>
                    <a:lstStyle/>
                    <a:p>
                      <a:pPr marL="0" lvl="0" indent="0" algn="ctr" rtl="0">
                        <a:spcBef>
                          <a:spcPts val="0"/>
                        </a:spcBef>
                        <a:spcAft>
                          <a:spcPts val="0"/>
                        </a:spcAft>
                        <a:buNone/>
                      </a:pPr>
                      <a:r>
                        <a:rPr lang="en-US" sz="900" i="1" dirty="0"/>
                        <a:t>Increase of 5% of students meeting or exceeding standard in 5th and 8th grade</a:t>
                      </a:r>
                      <a:endParaRPr sz="900" i="1" dirty="0"/>
                    </a:p>
                  </a:txBody>
                  <a:tcPr marL="91425" marR="91425" marT="91425" marB="91425"/>
                </a:tc>
                <a:tc>
                  <a:txBody>
                    <a:bodyPr/>
                    <a:lstStyle/>
                    <a:p>
                      <a:pPr marL="0" lvl="0" indent="0" algn="ctr" rtl="0">
                        <a:spcBef>
                          <a:spcPts val="0"/>
                        </a:spcBef>
                        <a:spcAft>
                          <a:spcPts val="0"/>
                        </a:spcAft>
                        <a:buNone/>
                      </a:pPr>
                      <a:r>
                        <a:rPr lang="en-US" sz="900" i="1" dirty="0"/>
                        <a:t>Students participated in the </a:t>
                      </a:r>
                      <a:r>
                        <a:rPr lang="en-US" sz="900" i="1" dirty="0" err="1"/>
                        <a:t>iReady</a:t>
                      </a:r>
                      <a:r>
                        <a:rPr lang="en-US" sz="900" i="1" dirty="0"/>
                        <a:t> diagnostic assessment last year and did not take the SBAC assessment.</a:t>
                      </a:r>
                      <a:endParaRPr sz="900" i="1" dirty="0"/>
                    </a:p>
                  </a:txBody>
                  <a:tcPr marL="91425" marR="91425" marT="91425" marB="91425"/>
                </a:tc>
                <a:tc>
                  <a:txBody>
                    <a:bodyPr/>
                    <a:lstStyle/>
                    <a:p>
                      <a:pPr marL="0" lvl="0" indent="0" algn="ctr" rtl="0">
                        <a:spcBef>
                          <a:spcPts val="0"/>
                        </a:spcBef>
                        <a:spcAft>
                          <a:spcPts val="0"/>
                        </a:spcAft>
                        <a:buNone/>
                      </a:pPr>
                      <a:r>
                        <a:rPr lang="en-US" sz="900" i="1" dirty="0"/>
                        <a:t>In Progress</a:t>
                      </a:r>
                      <a:endParaRPr sz="900" i="1" dirty="0"/>
                    </a:p>
                  </a:txBody>
                  <a:tcPr marL="91425" marR="91425" marT="91425" marB="91425"/>
                </a:tc>
                <a:extLst>
                  <a:ext uri="{0D108BD9-81ED-4DB2-BD59-A6C34878D82A}">
                    <a16:rowId xmlns:a16="http://schemas.microsoft.com/office/drawing/2014/main" val="1152933689"/>
                  </a:ext>
                </a:extLst>
              </a:tr>
            </a:tbl>
          </a:graphicData>
        </a:graphic>
      </p:graphicFrame>
    </p:spTree>
    <p:extLst>
      <p:ext uri="{BB962C8B-B14F-4D97-AF65-F5344CB8AC3E}">
        <p14:creationId xmlns:p14="http://schemas.microsoft.com/office/powerpoint/2010/main" val="382246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LCAP Goal 2 - Actions</a:t>
            </a:r>
            <a:endParaRPr dirty="0"/>
          </a:p>
        </p:txBody>
      </p:sp>
      <p:graphicFrame>
        <p:nvGraphicFramePr>
          <p:cNvPr id="184" name="Google Shape;184;p28"/>
          <p:cNvGraphicFramePr/>
          <p:nvPr>
            <p:extLst>
              <p:ext uri="{D42A27DB-BD31-4B8C-83A1-F6EECF244321}">
                <p14:modId xmlns:p14="http://schemas.microsoft.com/office/powerpoint/2010/main" val="1669280683"/>
              </p:ext>
            </p:extLst>
          </p:nvPr>
        </p:nvGraphicFramePr>
        <p:xfrm>
          <a:off x="581400" y="1214900"/>
          <a:ext cx="8250900" cy="3007244"/>
        </p:xfrm>
        <a:graphic>
          <a:graphicData uri="http://schemas.openxmlformats.org/drawingml/2006/table">
            <a:tbl>
              <a:tblPr>
                <a:noFill/>
                <a:tableStyleId>{AF646A34-AF3C-43E7-9745-A17265D6D390}</a:tableStyleId>
              </a:tblPr>
              <a:tblGrid>
                <a:gridCol w="2062725">
                  <a:extLst>
                    <a:ext uri="{9D8B030D-6E8A-4147-A177-3AD203B41FA5}">
                      <a16:colId xmlns:a16="http://schemas.microsoft.com/office/drawing/2014/main" val="20000"/>
                    </a:ext>
                  </a:extLst>
                </a:gridCol>
                <a:gridCol w="1527650">
                  <a:extLst>
                    <a:ext uri="{9D8B030D-6E8A-4147-A177-3AD203B41FA5}">
                      <a16:colId xmlns:a16="http://schemas.microsoft.com/office/drawing/2014/main" val="20001"/>
                    </a:ext>
                  </a:extLst>
                </a:gridCol>
                <a:gridCol w="1743425">
                  <a:extLst>
                    <a:ext uri="{9D8B030D-6E8A-4147-A177-3AD203B41FA5}">
                      <a16:colId xmlns:a16="http://schemas.microsoft.com/office/drawing/2014/main" val="20002"/>
                    </a:ext>
                  </a:extLst>
                </a:gridCol>
                <a:gridCol w="2917100">
                  <a:extLst>
                    <a:ext uri="{9D8B030D-6E8A-4147-A177-3AD203B41FA5}">
                      <a16:colId xmlns:a16="http://schemas.microsoft.com/office/drawing/2014/main" val="20003"/>
                    </a:ext>
                  </a:extLst>
                </a:gridCol>
              </a:tblGrid>
              <a:tr h="613382">
                <a:tc>
                  <a:txBody>
                    <a:bodyPr/>
                    <a:lstStyle/>
                    <a:p>
                      <a:pPr marL="0" lvl="0" indent="0" algn="ctr" rtl="0">
                        <a:spcBef>
                          <a:spcPts val="0"/>
                        </a:spcBef>
                        <a:spcAft>
                          <a:spcPts val="0"/>
                        </a:spcAft>
                        <a:buNone/>
                      </a:pPr>
                      <a:r>
                        <a:rPr lang="en" b="1"/>
                        <a:t>Action Title</a:t>
                      </a:r>
                      <a:endParaRPr b="1"/>
                    </a:p>
                  </a:txBody>
                  <a:tcPr marL="91425" marR="91425" marT="91425" marB="91425"/>
                </a:tc>
                <a:tc>
                  <a:txBody>
                    <a:bodyPr/>
                    <a:lstStyle/>
                    <a:p>
                      <a:pPr marL="0" lvl="0" indent="0" algn="ctr" rtl="0">
                        <a:spcBef>
                          <a:spcPts val="0"/>
                        </a:spcBef>
                        <a:spcAft>
                          <a:spcPts val="0"/>
                        </a:spcAft>
                        <a:buNone/>
                      </a:pPr>
                      <a:r>
                        <a:rPr lang="en" b="1"/>
                        <a:t>Budgeted Expenditure</a:t>
                      </a:r>
                      <a:endParaRPr b="1"/>
                    </a:p>
                  </a:txBody>
                  <a:tcPr marL="91425" marR="91425" marT="91425" marB="91425"/>
                </a:tc>
                <a:tc>
                  <a:txBody>
                    <a:bodyPr/>
                    <a:lstStyle/>
                    <a:p>
                      <a:pPr marL="0" lvl="0" indent="0" algn="ctr" rtl="0">
                        <a:spcBef>
                          <a:spcPts val="0"/>
                        </a:spcBef>
                        <a:spcAft>
                          <a:spcPts val="0"/>
                        </a:spcAft>
                        <a:buNone/>
                      </a:pPr>
                      <a:r>
                        <a:rPr lang="en" b="1"/>
                        <a:t>Estimated Actuals (1st Interim)</a:t>
                      </a:r>
                      <a:endParaRPr b="1"/>
                    </a:p>
                  </a:txBody>
                  <a:tcPr marL="91425" marR="91425" marT="91425" marB="91425"/>
                </a:tc>
                <a:tc>
                  <a:txBody>
                    <a:bodyPr/>
                    <a:lstStyle/>
                    <a:p>
                      <a:pPr marL="0" lvl="0" indent="0" algn="ctr" rtl="0">
                        <a:spcBef>
                          <a:spcPts val="0"/>
                        </a:spcBef>
                        <a:spcAft>
                          <a:spcPts val="0"/>
                        </a:spcAft>
                        <a:buNone/>
                      </a:pPr>
                      <a:r>
                        <a:rPr lang="en" b="1"/>
                        <a:t>Implementation Note</a:t>
                      </a:r>
                      <a:endParaRPr b="1"/>
                    </a:p>
                  </a:txBody>
                  <a:tcPr marL="91425" marR="91425" marT="91425" marB="91425"/>
                </a:tc>
                <a:extLst>
                  <a:ext uri="{0D108BD9-81ED-4DB2-BD59-A6C34878D82A}">
                    <a16:rowId xmlns:a16="http://schemas.microsoft.com/office/drawing/2014/main" val="10000"/>
                  </a:ext>
                </a:extLst>
              </a:tr>
              <a:tr h="553716">
                <a:tc>
                  <a:txBody>
                    <a:bodyPr/>
                    <a:lstStyle/>
                    <a:p>
                      <a:pPr marL="0" lvl="0" indent="0" algn="l" rtl="0">
                        <a:spcBef>
                          <a:spcPts val="0"/>
                        </a:spcBef>
                        <a:spcAft>
                          <a:spcPts val="0"/>
                        </a:spcAft>
                        <a:buNone/>
                      </a:pPr>
                      <a:r>
                        <a:rPr lang="en-US" sz="1200" i="1" dirty="0"/>
                        <a:t>Instruction</a:t>
                      </a:r>
                      <a:endParaRPr sz="1200" i="1" dirty="0"/>
                    </a:p>
                  </a:txBody>
                  <a:tcPr marL="91425" marR="91425" marT="91425" marB="91425"/>
                </a:tc>
                <a:tc>
                  <a:txBody>
                    <a:bodyPr/>
                    <a:lstStyle/>
                    <a:p>
                      <a:pPr marL="0" lvl="0" indent="0" algn="l" rtl="0">
                        <a:spcBef>
                          <a:spcPts val="0"/>
                        </a:spcBef>
                        <a:spcAft>
                          <a:spcPts val="0"/>
                        </a:spcAft>
                        <a:buNone/>
                      </a:pPr>
                      <a:r>
                        <a:rPr lang="en-US" sz="1200" i="1" dirty="0"/>
                        <a:t>$5,300</a:t>
                      </a:r>
                      <a:endParaRPr sz="1200" i="1" dirty="0"/>
                    </a:p>
                  </a:txBody>
                  <a:tcPr marL="91425" marR="91425" marT="91425" marB="91425"/>
                </a:tc>
                <a:tc>
                  <a:txBody>
                    <a:bodyPr/>
                    <a:lstStyle/>
                    <a:p>
                      <a:pPr marL="0" lvl="0" indent="0" algn="l" rtl="0">
                        <a:spcBef>
                          <a:spcPts val="0"/>
                        </a:spcBef>
                        <a:spcAft>
                          <a:spcPts val="0"/>
                        </a:spcAft>
                        <a:buNone/>
                      </a:pPr>
                      <a:r>
                        <a:rPr lang="en-US" sz="1200" i="1" dirty="0"/>
                        <a:t>$0.00</a:t>
                      </a:r>
                      <a:endParaRPr sz="1200" i="1" dirty="0"/>
                    </a:p>
                  </a:txBody>
                  <a:tcPr marL="91425" marR="91425" marT="91425" marB="91425"/>
                </a:tc>
                <a:tc>
                  <a:txBody>
                    <a:bodyPr/>
                    <a:lstStyle/>
                    <a:p>
                      <a:pPr marL="0" lvl="0" indent="0" algn="l" rtl="0">
                        <a:spcBef>
                          <a:spcPts val="0"/>
                        </a:spcBef>
                        <a:spcAft>
                          <a:spcPts val="0"/>
                        </a:spcAft>
                        <a:buNone/>
                      </a:pPr>
                      <a:r>
                        <a:rPr lang="en-US" sz="1200" i="1" dirty="0"/>
                        <a:t>Limited professional development support due to safety restrictions</a:t>
                      </a:r>
                      <a:endParaRPr sz="1200" i="1" dirty="0"/>
                    </a:p>
                  </a:txBody>
                  <a:tcPr marL="91425" marR="91425" marT="91425" marB="91425"/>
                </a:tc>
                <a:extLst>
                  <a:ext uri="{0D108BD9-81ED-4DB2-BD59-A6C34878D82A}">
                    <a16:rowId xmlns:a16="http://schemas.microsoft.com/office/drawing/2014/main" val="10001"/>
                  </a:ext>
                </a:extLst>
              </a:tr>
              <a:tr h="552041">
                <a:tc>
                  <a:txBody>
                    <a:bodyPr/>
                    <a:lstStyle/>
                    <a:p>
                      <a:pPr marL="0" lvl="0" indent="0" algn="l" rtl="0">
                        <a:spcBef>
                          <a:spcPts val="0"/>
                        </a:spcBef>
                        <a:spcAft>
                          <a:spcPts val="0"/>
                        </a:spcAft>
                        <a:buNone/>
                      </a:pPr>
                      <a:r>
                        <a:rPr lang="en-US" sz="1200" i="1" dirty="0"/>
                        <a:t>Instruction Related Services</a:t>
                      </a:r>
                      <a:endParaRPr sz="1200" i="1" dirty="0"/>
                    </a:p>
                  </a:txBody>
                  <a:tcPr marL="91425" marR="91425" marT="91425" marB="91425"/>
                </a:tc>
                <a:tc>
                  <a:txBody>
                    <a:bodyPr/>
                    <a:lstStyle/>
                    <a:p>
                      <a:pPr marL="0" lvl="0" indent="0" algn="l" rtl="0">
                        <a:spcBef>
                          <a:spcPts val="0"/>
                        </a:spcBef>
                        <a:spcAft>
                          <a:spcPts val="0"/>
                        </a:spcAft>
                        <a:buNone/>
                      </a:pPr>
                      <a:r>
                        <a:rPr lang="en-US" sz="1200" i="1" dirty="0"/>
                        <a:t>$9,260</a:t>
                      </a:r>
                      <a:endParaRPr sz="1200" i="1" dirty="0"/>
                    </a:p>
                  </a:txBody>
                  <a:tcPr marL="91425" marR="91425" marT="91425" marB="91425"/>
                </a:tc>
                <a:tc>
                  <a:txBody>
                    <a:bodyPr/>
                    <a:lstStyle/>
                    <a:p>
                      <a:pPr marL="0" lvl="0" indent="0" algn="l" rtl="0">
                        <a:spcBef>
                          <a:spcPts val="0"/>
                        </a:spcBef>
                        <a:spcAft>
                          <a:spcPts val="0"/>
                        </a:spcAft>
                        <a:buNone/>
                      </a:pPr>
                      <a:r>
                        <a:rPr lang="en-US" sz="1200" i="1" dirty="0"/>
                        <a:t>$12,800</a:t>
                      </a:r>
                      <a:endParaRPr sz="1200" i="1" dirty="0"/>
                    </a:p>
                  </a:txBody>
                  <a:tcPr marL="91425" marR="91425" marT="91425" marB="91425"/>
                </a:tc>
                <a:tc>
                  <a:txBody>
                    <a:bodyPr/>
                    <a:lstStyle/>
                    <a:p>
                      <a:pPr marL="0" lvl="0" indent="0" algn="l" rtl="0">
                        <a:spcBef>
                          <a:spcPts val="0"/>
                        </a:spcBef>
                        <a:spcAft>
                          <a:spcPts val="0"/>
                        </a:spcAft>
                        <a:buNone/>
                      </a:pPr>
                      <a:r>
                        <a:rPr lang="en-US" sz="1200" i="1" dirty="0"/>
                        <a:t>New Science adoption (NGSS) K-8</a:t>
                      </a:r>
                      <a:endParaRPr sz="1200" i="1" dirty="0"/>
                    </a:p>
                  </a:txBody>
                  <a:tcPr marL="91425" marR="91425" marT="91425" marB="91425"/>
                </a:tc>
                <a:extLst>
                  <a:ext uri="{0D108BD9-81ED-4DB2-BD59-A6C34878D82A}">
                    <a16:rowId xmlns:a16="http://schemas.microsoft.com/office/drawing/2014/main" val="10002"/>
                  </a:ext>
                </a:extLst>
              </a:tr>
              <a:tr h="552041">
                <a:tc>
                  <a:txBody>
                    <a:bodyPr/>
                    <a:lstStyle/>
                    <a:p>
                      <a:pPr marL="0" lvl="0" indent="0" algn="l" rtl="0">
                        <a:spcBef>
                          <a:spcPts val="0"/>
                        </a:spcBef>
                        <a:spcAft>
                          <a:spcPts val="0"/>
                        </a:spcAft>
                        <a:buNone/>
                      </a:pPr>
                      <a:r>
                        <a:rPr lang="en-US" sz="1200" i="1" dirty="0"/>
                        <a:t>English Learner Support</a:t>
                      </a:r>
                      <a:endParaRPr sz="1200" i="1" dirty="0"/>
                    </a:p>
                  </a:txBody>
                  <a:tcPr marL="91425" marR="91425" marT="91425" marB="91425"/>
                </a:tc>
                <a:tc>
                  <a:txBody>
                    <a:bodyPr/>
                    <a:lstStyle/>
                    <a:p>
                      <a:pPr marL="0" lvl="0" indent="0" algn="l" rtl="0">
                        <a:spcBef>
                          <a:spcPts val="0"/>
                        </a:spcBef>
                        <a:spcAft>
                          <a:spcPts val="0"/>
                        </a:spcAft>
                        <a:buNone/>
                      </a:pPr>
                      <a:r>
                        <a:rPr lang="en-US" sz="1200" i="1" dirty="0"/>
                        <a:t>$3,000</a:t>
                      </a:r>
                      <a:endParaRPr sz="1200" i="1" dirty="0"/>
                    </a:p>
                  </a:txBody>
                  <a:tcPr marL="91425" marR="91425" marT="91425" marB="91425"/>
                </a:tc>
                <a:tc>
                  <a:txBody>
                    <a:bodyPr/>
                    <a:lstStyle/>
                    <a:p>
                      <a:pPr marL="0" lvl="0" indent="0" algn="l" rtl="0">
                        <a:spcBef>
                          <a:spcPts val="0"/>
                        </a:spcBef>
                        <a:spcAft>
                          <a:spcPts val="0"/>
                        </a:spcAft>
                        <a:buNone/>
                      </a:pPr>
                      <a:r>
                        <a:rPr lang="en-US" sz="1200" i="1" dirty="0"/>
                        <a:t>$3,000</a:t>
                      </a:r>
                      <a:endParaRPr sz="1200" i="1" dirty="0"/>
                    </a:p>
                  </a:txBody>
                  <a:tcPr marL="91425" marR="91425" marT="91425" marB="91425"/>
                </a:tc>
                <a:tc>
                  <a:txBody>
                    <a:bodyPr/>
                    <a:lstStyle/>
                    <a:p>
                      <a:pPr marL="0" lvl="0" indent="0" algn="l" rtl="0">
                        <a:spcBef>
                          <a:spcPts val="0"/>
                        </a:spcBef>
                        <a:spcAft>
                          <a:spcPts val="0"/>
                        </a:spcAft>
                        <a:buNone/>
                      </a:pPr>
                      <a:r>
                        <a:rPr lang="en-US" sz="1200" i="1" dirty="0"/>
                        <a:t>Translation costs, School Messenger</a:t>
                      </a:r>
                      <a:endParaRPr sz="1200" i="1" dirty="0"/>
                    </a:p>
                  </a:txBody>
                  <a:tcPr marL="91425" marR="91425" marT="91425" marB="91425"/>
                </a:tc>
                <a:extLst>
                  <a:ext uri="{0D108BD9-81ED-4DB2-BD59-A6C34878D82A}">
                    <a16:rowId xmlns:a16="http://schemas.microsoft.com/office/drawing/2014/main" val="10003"/>
                  </a:ext>
                </a:extLst>
              </a:tr>
              <a:tr h="736064">
                <a:tc>
                  <a:txBody>
                    <a:bodyPr/>
                    <a:lstStyle/>
                    <a:p>
                      <a:pPr marL="0" lvl="0" indent="0" algn="l" rtl="0">
                        <a:spcBef>
                          <a:spcPts val="0"/>
                        </a:spcBef>
                        <a:spcAft>
                          <a:spcPts val="0"/>
                        </a:spcAft>
                        <a:buNone/>
                      </a:pPr>
                      <a:r>
                        <a:rPr lang="en-US" sz="1200" i="1" dirty="0"/>
                        <a:t>English Learner Support</a:t>
                      </a:r>
                      <a:endParaRPr sz="1200" i="1" dirty="0"/>
                    </a:p>
                  </a:txBody>
                  <a:tcPr marL="91425" marR="91425" marT="91425" marB="91425"/>
                </a:tc>
                <a:tc>
                  <a:txBody>
                    <a:bodyPr/>
                    <a:lstStyle/>
                    <a:p>
                      <a:pPr marL="0" lvl="0" indent="0" algn="l" rtl="0">
                        <a:spcBef>
                          <a:spcPts val="0"/>
                        </a:spcBef>
                        <a:spcAft>
                          <a:spcPts val="0"/>
                        </a:spcAft>
                        <a:buNone/>
                      </a:pPr>
                      <a:r>
                        <a:rPr lang="en-US" sz="1200" i="1" dirty="0"/>
                        <a:t>$68,297</a:t>
                      </a:r>
                      <a:endParaRPr sz="1200" i="1" dirty="0"/>
                    </a:p>
                  </a:txBody>
                  <a:tcPr marL="91425" marR="91425" marT="91425" marB="91425"/>
                </a:tc>
                <a:tc>
                  <a:txBody>
                    <a:bodyPr/>
                    <a:lstStyle/>
                    <a:p>
                      <a:pPr marL="0" lvl="0" indent="0" algn="l" rtl="0">
                        <a:spcBef>
                          <a:spcPts val="0"/>
                        </a:spcBef>
                        <a:spcAft>
                          <a:spcPts val="0"/>
                        </a:spcAft>
                        <a:buNone/>
                      </a:pPr>
                      <a:r>
                        <a:rPr lang="en-US" sz="1200" i="1" dirty="0"/>
                        <a:t>$68,297</a:t>
                      </a:r>
                      <a:endParaRPr sz="1200" i="1" dirty="0"/>
                    </a:p>
                  </a:txBody>
                  <a:tcPr marL="91425" marR="91425" marT="91425" marB="91425"/>
                </a:tc>
                <a:tc>
                  <a:txBody>
                    <a:bodyPr/>
                    <a:lstStyle/>
                    <a:p>
                      <a:pPr marL="0" lvl="0" indent="0" algn="l" rtl="0">
                        <a:spcBef>
                          <a:spcPts val="0"/>
                        </a:spcBef>
                        <a:spcAft>
                          <a:spcPts val="0"/>
                        </a:spcAft>
                        <a:buNone/>
                      </a:pPr>
                      <a:r>
                        <a:rPr lang="en-US" sz="1200" i="1" dirty="0"/>
                        <a:t>Salary expenditures estimate, Instructional aides</a:t>
                      </a:r>
                      <a:endParaRPr sz="1200" i="1" dirty="0"/>
                    </a:p>
                  </a:txBody>
                  <a:tcPr marL="91425" marR="91425" marT="91425" marB="91425"/>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39052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LCAP Goal 3</a:t>
            </a:r>
            <a:endParaRPr dirty="0"/>
          </a:p>
        </p:txBody>
      </p:sp>
      <p:sp>
        <p:nvSpPr>
          <p:cNvPr id="170" name="Google Shape;170;p26"/>
          <p:cNvSpPr txBox="1">
            <a:spLocks noGrp="1"/>
          </p:cNvSpPr>
          <p:nvPr>
            <p:ph type="body" idx="1"/>
          </p:nvPr>
        </p:nvSpPr>
        <p:spPr>
          <a:xfrm>
            <a:off x="311700" y="1772875"/>
            <a:ext cx="8520600" cy="2796150"/>
          </a:xfrm>
          <a:prstGeom prst="rect">
            <a:avLst/>
          </a:prstGeom>
        </p:spPr>
        <p:txBody>
          <a:bodyPr spcFirstLastPara="1" wrap="square" lIns="91425" tIns="91425" rIns="91425" bIns="91425" anchor="t" anchorCtr="0">
            <a:normAutofit lnSpcReduction="10000"/>
          </a:bodyPr>
          <a:lstStyle/>
          <a:p>
            <a:pPr marL="0" lvl="0" indent="0">
              <a:buNone/>
            </a:pPr>
            <a:r>
              <a:rPr lang="en-US" sz="1600" i="1" dirty="0"/>
              <a:t>Regular attendance and engaged learning are vital to raising academic success, reducing achievement gaps and developing a positive school environment</a:t>
            </a:r>
          </a:p>
          <a:p>
            <a:pPr marL="0" lvl="0" indent="0">
              <a:buNone/>
            </a:pPr>
            <a:r>
              <a:rPr lang="en-US" sz="1600" i="1" dirty="0"/>
              <a:t>Specifically:</a:t>
            </a:r>
          </a:p>
          <a:p>
            <a:pPr marL="0" lvl="0" indent="0">
              <a:buNone/>
            </a:pPr>
            <a:r>
              <a:rPr lang="en-US" sz="1600" i="1" dirty="0"/>
              <a:t>Chronic absenteeism has increased during the pandemic and has a negative impact on student engagement</a:t>
            </a:r>
          </a:p>
          <a:p>
            <a:pPr marL="0" lvl="0" indent="0">
              <a:buNone/>
            </a:pPr>
            <a:r>
              <a:rPr lang="en-US" sz="1600" i="1" dirty="0"/>
              <a:t>Suspension rates have improved over the past two years, but inequities still exist, and they should be an area of focus as students return to in-person instruction</a:t>
            </a:r>
          </a:p>
          <a:p>
            <a:pPr marL="0" lvl="0" indent="0">
              <a:buNone/>
            </a:pPr>
            <a:r>
              <a:rPr lang="en-US" sz="1600" i="1" dirty="0"/>
              <a:t>Southside was in year three of PBIS before the pandemic forced a stay at home order, it is critical to reinstitute the PBIS student recognition program to strengthen school culture and establish a positive school climate.</a:t>
            </a:r>
            <a:endParaRPr sz="1600" i="1" dirty="0"/>
          </a:p>
        </p:txBody>
      </p:sp>
      <p:graphicFrame>
        <p:nvGraphicFramePr>
          <p:cNvPr id="2" name="Table 1">
            <a:extLst>
              <a:ext uri="{FF2B5EF4-FFF2-40B4-BE49-F238E27FC236}">
                <a16:creationId xmlns:a16="http://schemas.microsoft.com/office/drawing/2014/main" id="{71234999-4B09-924E-ADB5-C3BDD9EC6528}"/>
              </a:ext>
            </a:extLst>
          </p:cNvPr>
          <p:cNvGraphicFramePr>
            <a:graphicFrameLocks noGrp="1"/>
          </p:cNvGraphicFramePr>
          <p:nvPr>
            <p:extLst>
              <p:ext uri="{D42A27DB-BD31-4B8C-83A1-F6EECF244321}">
                <p14:modId xmlns:p14="http://schemas.microsoft.com/office/powerpoint/2010/main" val="3724771632"/>
              </p:ext>
            </p:extLst>
          </p:nvPr>
        </p:nvGraphicFramePr>
        <p:xfrm>
          <a:off x="311150" y="1065475"/>
          <a:ext cx="8521700" cy="636104"/>
        </p:xfrm>
        <a:graphic>
          <a:graphicData uri="http://schemas.openxmlformats.org/drawingml/2006/table">
            <a:tbl>
              <a:tblPr/>
              <a:tblGrid>
                <a:gridCol w="8521700">
                  <a:extLst>
                    <a:ext uri="{9D8B030D-6E8A-4147-A177-3AD203B41FA5}">
                      <a16:colId xmlns:a16="http://schemas.microsoft.com/office/drawing/2014/main" val="3436380349"/>
                    </a:ext>
                  </a:extLst>
                </a:gridCol>
              </a:tblGrid>
              <a:tr h="636104">
                <a:tc>
                  <a:txBody>
                    <a:bodyPr/>
                    <a:lstStyle/>
                    <a:p>
                      <a:r>
                        <a:rPr lang="en-US" sz="1600" dirty="0">
                          <a:solidFill>
                            <a:schemeClr val="bg2">
                              <a:lumMod val="50000"/>
                            </a:schemeClr>
                          </a:solidFill>
                          <a:effectLst/>
                          <a:latin typeface="Arial" panose="020B0604020202020204" pitchFamily="34" charset="0"/>
                        </a:rPr>
                        <a:t>The school will establish a school wide system to promote effective social behavior for all students and engage students to ensure academic success. (state priority 5 &amp; 6)</a:t>
                      </a:r>
                    </a:p>
                  </a:txBody>
                  <a:tcPr marL="47625" marR="47625" marT="0" marB="0">
                    <a:lnL>
                      <a:noFill/>
                    </a:lnL>
                    <a:lnR>
                      <a:noFill/>
                    </a:lnR>
                    <a:lnT>
                      <a:noFill/>
                    </a:lnT>
                    <a:lnB>
                      <a:noFill/>
                    </a:lnB>
                  </a:tcPr>
                </a:tc>
                <a:extLst>
                  <a:ext uri="{0D108BD9-81ED-4DB2-BD59-A6C34878D82A}">
                    <a16:rowId xmlns:a16="http://schemas.microsoft.com/office/drawing/2014/main" val="1162337530"/>
                  </a:ext>
                </a:extLst>
              </a:tr>
            </a:tbl>
          </a:graphicData>
        </a:graphic>
      </p:graphicFrame>
    </p:spTree>
    <p:extLst>
      <p:ext uri="{BB962C8B-B14F-4D97-AF65-F5344CB8AC3E}">
        <p14:creationId xmlns:p14="http://schemas.microsoft.com/office/powerpoint/2010/main" val="3447449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LCAP Goal 3 - Metrics</a:t>
            </a:r>
            <a:endParaRPr dirty="0"/>
          </a:p>
        </p:txBody>
      </p:sp>
      <p:graphicFrame>
        <p:nvGraphicFramePr>
          <p:cNvPr id="177" name="Google Shape;177;p27"/>
          <p:cNvGraphicFramePr/>
          <p:nvPr>
            <p:extLst>
              <p:ext uri="{D42A27DB-BD31-4B8C-83A1-F6EECF244321}">
                <p14:modId xmlns:p14="http://schemas.microsoft.com/office/powerpoint/2010/main" val="274933601"/>
              </p:ext>
            </p:extLst>
          </p:nvPr>
        </p:nvGraphicFramePr>
        <p:xfrm>
          <a:off x="182880" y="1000213"/>
          <a:ext cx="8849802" cy="3813037"/>
        </p:xfrm>
        <a:graphic>
          <a:graphicData uri="http://schemas.openxmlformats.org/drawingml/2006/table">
            <a:tbl>
              <a:tblPr>
                <a:noFill/>
                <a:tableStyleId>{AF646A34-AF3C-43E7-9745-A17265D6D390}</a:tableStyleId>
              </a:tblPr>
              <a:tblGrid>
                <a:gridCol w="1606163">
                  <a:extLst>
                    <a:ext uri="{9D8B030D-6E8A-4147-A177-3AD203B41FA5}">
                      <a16:colId xmlns:a16="http://schemas.microsoft.com/office/drawing/2014/main" val="20000"/>
                    </a:ext>
                  </a:extLst>
                </a:gridCol>
                <a:gridCol w="1738086">
                  <a:extLst>
                    <a:ext uri="{9D8B030D-6E8A-4147-A177-3AD203B41FA5}">
                      <a16:colId xmlns:a16="http://schemas.microsoft.com/office/drawing/2014/main" val="20001"/>
                    </a:ext>
                  </a:extLst>
                </a:gridCol>
                <a:gridCol w="1835184">
                  <a:extLst>
                    <a:ext uri="{9D8B030D-6E8A-4147-A177-3AD203B41FA5}">
                      <a16:colId xmlns:a16="http://schemas.microsoft.com/office/drawing/2014/main" val="20002"/>
                    </a:ext>
                  </a:extLst>
                </a:gridCol>
                <a:gridCol w="2175969">
                  <a:extLst>
                    <a:ext uri="{9D8B030D-6E8A-4147-A177-3AD203B41FA5}">
                      <a16:colId xmlns:a16="http://schemas.microsoft.com/office/drawing/2014/main" val="20003"/>
                    </a:ext>
                  </a:extLst>
                </a:gridCol>
                <a:gridCol w="1494400">
                  <a:extLst>
                    <a:ext uri="{9D8B030D-6E8A-4147-A177-3AD203B41FA5}">
                      <a16:colId xmlns:a16="http://schemas.microsoft.com/office/drawing/2014/main" val="20004"/>
                    </a:ext>
                  </a:extLst>
                </a:gridCol>
              </a:tblGrid>
              <a:tr h="575804">
                <a:tc>
                  <a:txBody>
                    <a:bodyPr/>
                    <a:lstStyle/>
                    <a:p>
                      <a:pPr marL="0" lvl="0" indent="0" algn="ctr" rtl="0">
                        <a:spcBef>
                          <a:spcPts val="0"/>
                        </a:spcBef>
                        <a:spcAft>
                          <a:spcPts val="0"/>
                        </a:spcAft>
                        <a:buNone/>
                      </a:pPr>
                      <a:r>
                        <a:rPr lang="en" sz="1200" b="1" dirty="0"/>
                        <a:t>Metric</a:t>
                      </a:r>
                      <a:endParaRPr sz="1200" b="1" dirty="0"/>
                    </a:p>
                  </a:txBody>
                  <a:tcPr marL="91425" marR="91425" marT="91425" marB="91425"/>
                </a:tc>
                <a:tc>
                  <a:txBody>
                    <a:bodyPr/>
                    <a:lstStyle/>
                    <a:p>
                      <a:pPr marL="0" lvl="0" indent="0" algn="ctr" rtl="0">
                        <a:spcBef>
                          <a:spcPts val="0"/>
                        </a:spcBef>
                        <a:spcAft>
                          <a:spcPts val="0"/>
                        </a:spcAft>
                        <a:buNone/>
                      </a:pPr>
                      <a:r>
                        <a:rPr lang="en" sz="1200" b="1" dirty="0"/>
                        <a:t>2020-21 Baseline</a:t>
                      </a:r>
                      <a:endParaRPr sz="1200" b="1" dirty="0"/>
                    </a:p>
                  </a:txBody>
                  <a:tcPr marL="91425" marR="91425" marT="91425" marB="91425"/>
                </a:tc>
                <a:tc>
                  <a:txBody>
                    <a:bodyPr/>
                    <a:lstStyle/>
                    <a:p>
                      <a:pPr marL="0" lvl="0" indent="0" algn="ctr" rtl="0">
                        <a:spcBef>
                          <a:spcPts val="0"/>
                        </a:spcBef>
                        <a:spcAft>
                          <a:spcPts val="0"/>
                        </a:spcAft>
                        <a:buNone/>
                      </a:pPr>
                      <a:r>
                        <a:rPr lang="en" sz="1200" b="1" dirty="0"/>
                        <a:t>Desired Outcome for 2023-24</a:t>
                      </a:r>
                      <a:endParaRPr sz="1200" b="1" dirty="0"/>
                    </a:p>
                  </a:txBody>
                  <a:tcPr marL="91425" marR="91425" marT="91425" marB="91425"/>
                </a:tc>
                <a:tc>
                  <a:txBody>
                    <a:bodyPr/>
                    <a:lstStyle/>
                    <a:p>
                      <a:pPr marL="0" lvl="0" indent="0" algn="ctr" rtl="0">
                        <a:spcBef>
                          <a:spcPts val="0"/>
                        </a:spcBef>
                        <a:spcAft>
                          <a:spcPts val="0"/>
                        </a:spcAft>
                        <a:buNone/>
                      </a:pPr>
                      <a:r>
                        <a:rPr lang="en" sz="1200" b="1" dirty="0"/>
                        <a:t>2021-22 Mid-Year Update</a:t>
                      </a:r>
                      <a:endParaRPr sz="1200" b="1" dirty="0"/>
                    </a:p>
                  </a:txBody>
                  <a:tcPr marL="91425" marR="91425" marT="91425" marB="91425"/>
                </a:tc>
                <a:tc>
                  <a:txBody>
                    <a:bodyPr/>
                    <a:lstStyle/>
                    <a:p>
                      <a:pPr marL="0" lvl="0" indent="0" algn="ctr" rtl="0">
                        <a:spcBef>
                          <a:spcPts val="0"/>
                        </a:spcBef>
                        <a:spcAft>
                          <a:spcPts val="0"/>
                        </a:spcAft>
                        <a:buNone/>
                      </a:pPr>
                      <a:r>
                        <a:rPr lang="en" sz="1200" b="1" dirty="0"/>
                        <a:t>Status</a:t>
                      </a:r>
                      <a:endParaRPr sz="1200" b="1" dirty="0"/>
                    </a:p>
                  </a:txBody>
                  <a:tcPr marL="91425" marR="91425" marT="91425" marB="91425"/>
                </a:tc>
                <a:extLst>
                  <a:ext uri="{0D108BD9-81ED-4DB2-BD59-A6C34878D82A}">
                    <a16:rowId xmlns:a16="http://schemas.microsoft.com/office/drawing/2014/main" val="10000"/>
                  </a:ext>
                </a:extLst>
              </a:tr>
              <a:tr h="944799">
                <a:tc>
                  <a:txBody>
                    <a:bodyPr/>
                    <a:lstStyle/>
                    <a:p>
                      <a:pPr marL="0" lvl="0" indent="0" algn="l" rtl="0">
                        <a:spcBef>
                          <a:spcPts val="0"/>
                        </a:spcBef>
                        <a:spcAft>
                          <a:spcPts val="0"/>
                        </a:spcAft>
                        <a:buNone/>
                      </a:pPr>
                      <a:r>
                        <a:rPr lang="en-US" sz="1050" i="1" dirty="0"/>
                        <a:t>Attendance Rate</a:t>
                      </a:r>
                      <a:endParaRPr sz="1050" i="1" dirty="0"/>
                    </a:p>
                  </a:txBody>
                  <a:tcPr marL="91425" marR="91425" marT="91425" marB="91425"/>
                </a:tc>
                <a:tc>
                  <a:txBody>
                    <a:bodyPr/>
                    <a:lstStyle/>
                    <a:p>
                      <a:pPr marL="0" lvl="0" indent="0" algn="ctr" rtl="0">
                        <a:spcBef>
                          <a:spcPts val="0"/>
                        </a:spcBef>
                        <a:spcAft>
                          <a:spcPts val="0"/>
                        </a:spcAft>
                        <a:buNone/>
                      </a:pPr>
                      <a:r>
                        <a:rPr lang="en-US" sz="1050" i="1" dirty="0"/>
                        <a:t>School wide 95.6%</a:t>
                      </a:r>
                      <a:endParaRPr sz="1050" i="1" dirty="0"/>
                    </a:p>
                  </a:txBody>
                  <a:tcPr marL="91425" marR="91425" marT="91425" marB="91425"/>
                </a:tc>
                <a:tc>
                  <a:txBody>
                    <a:bodyPr/>
                    <a:lstStyle/>
                    <a:p>
                      <a:pPr marL="0" lvl="0" indent="0" algn="ctr" rtl="0">
                        <a:spcBef>
                          <a:spcPts val="0"/>
                        </a:spcBef>
                        <a:spcAft>
                          <a:spcPts val="0"/>
                        </a:spcAft>
                        <a:buNone/>
                      </a:pPr>
                      <a:r>
                        <a:rPr lang="en-US" sz="1050" i="1" dirty="0"/>
                        <a:t>School wide 97.0%</a:t>
                      </a:r>
                      <a:endParaRPr sz="1050" i="1" dirty="0"/>
                    </a:p>
                  </a:txBody>
                  <a:tcPr marL="91425" marR="91425" marT="91425" marB="91425"/>
                </a:tc>
                <a:tc>
                  <a:txBody>
                    <a:bodyPr/>
                    <a:lstStyle/>
                    <a:p>
                      <a:pPr marL="0" lvl="0" indent="0" algn="ctr" rtl="0">
                        <a:spcBef>
                          <a:spcPts val="0"/>
                        </a:spcBef>
                        <a:spcAft>
                          <a:spcPts val="0"/>
                        </a:spcAft>
                        <a:buNone/>
                      </a:pPr>
                      <a:r>
                        <a:rPr lang="en-US" sz="1050" i="1" dirty="0"/>
                        <a:t>School wide 94.4. Students placed on COVID safety protocols are listed as independent study, not absent.</a:t>
                      </a:r>
                      <a:endParaRPr sz="1050" i="1" dirty="0"/>
                    </a:p>
                  </a:txBody>
                  <a:tcPr marL="91425" marR="91425" marT="91425" marB="91425"/>
                </a:tc>
                <a:tc>
                  <a:txBody>
                    <a:bodyPr/>
                    <a:lstStyle/>
                    <a:p>
                      <a:pPr marL="0" lvl="0" indent="0" algn="ctr" rtl="0">
                        <a:spcBef>
                          <a:spcPts val="0"/>
                        </a:spcBef>
                        <a:spcAft>
                          <a:spcPts val="0"/>
                        </a:spcAft>
                        <a:buNone/>
                      </a:pPr>
                      <a:r>
                        <a:rPr lang="en" sz="1050" i="1" dirty="0"/>
                        <a:t>In Progress</a:t>
                      </a:r>
                      <a:endParaRPr sz="1050" i="1" dirty="0"/>
                    </a:p>
                  </a:txBody>
                  <a:tcPr marL="91425" marR="91425" marT="91425" marB="91425"/>
                </a:tc>
                <a:extLst>
                  <a:ext uri="{0D108BD9-81ED-4DB2-BD59-A6C34878D82A}">
                    <a16:rowId xmlns:a16="http://schemas.microsoft.com/office/drawing/2014/main" val="10001"/>
                  </a:ext>
                </a:extLst>
              </a:tr>
              <a:tr h="567489">
                <a:tc>
                  <a:txBody>
                    <a:bodyPr/>
                    <a:lstStyle/>
                    <a:p>
                      <a:pPr marL="0" lvl="0" indent="0" algn="l" rtl="0">
                        <a:spcBef>
                          <a:spcPts val="0"/>
                        </a:spcBef>
                        <a:spcAft>
                          <a:spcPts val="0"/>
                        </a:spcAft>
                        <a:buNone/>
                      </a:pPr>
                      <a:r>
                        <a:rPr lang="en-US" sz="1050" i="1" dirty="0"/>
                        <a:t>Chronic Absenteeism Rate</a:t>
                      </a:r>
                      <a:endParaRPr sz="1050" i="1" dirty="0"/>
                    </a:p>
                  </a:txBody>
                  <a:tcPr marL="91425" marR="91425" marT="91425" marB="91425"/>
                </a:tc>
                <a:tc>
                  <a:txBody>
                    <a:bodyPr/>
                    <a:lstStyle/>
                    <a:p>
                      <a:pPr marL="0" lvl="0" indent="0" algn="ctr" rtl="0">
                        <a:spcBef>
                          <a:spcPts val="0"/>
                        </a:spcBef>
                        <a:spcAft>
                          <a:spcPts val="0"/>
                        </a:spcAft>
                        <a:buNone/>
                      </a:pPr>
                      <a:r>
                        <a:rPr lang="en-US" sz="1050" i="1" dirty="0"/>
                        <a:t>District 6.8%</a:t>
                      </a:r>
                    </a:p>
                    <a:p>
                      <a:pPr marL="0" lvl="0" indent="0" algn="ctr" rtl="0">
                        <a:spcBef>
                          <a:spcPts val="0"/>
                        </a:spcBef>
                        <a:spcAft>
                          <a:spcPts val="0"/>
                        </a:spcAft>
                        <a:buNone/>
                      </a:pPr>
                      <a:r>
                        <a:rPr lang="en-US" sz="1050" i="1" dirty="0"/>
                        <a:t>State 10.1%</a:t>
                      </a:r>
                      <a:endParaRPr sz="1050" i="1" dirty="0"/>
                    </a:p>
                  </a:txBody>
                  <a:tcPr marL="91425" marR="91425" marT="91425" marB="91425"/>
                </a:tc>
                <a:tc>
                  <a:txBody>
                    <a:bodyPr/>
                    <a:lstStyle/>
                    <a:p>
                      <a:pPr marL="0" lvl="0" indent="0" algn="ctr" rtl="0">
                        <a:spcBef>
                          <a:spcPts val="0"/>
                        </a:spcBef>
                        <a:spcAft>
                          <a:spcPts val="0"/>
                        </a:spcAft>
                        <a:buNone/>
                      </a:pPr>
                      <a:r>
                        <a:rPr lang="en-US" sz="1050" i="1" dirty="0"/>
                        <a:t>District 3.8%</a:t>
                      </a:r>
                      <a:endParaRPr sz="1050" i="1" dirty="0"/>
                    </a:p>
                  </a:txBody>
                  <a:tcPr marL="91425" marR="91425" marT="91425" marB="91425"/>
                </a:tc>
                <a:tc>
                  <a:txBody>
                    <a:bodyPr/>
                    <a:lstStyle/>
                    <a:p>
                      <a:pPr marL="0" lvl="0" indent="0" algn="ctr" rtl="0">
                        <a:spcBef>
                          <a:spcPts val="0"/>
                        </a:spcBef>
                        <a:spcAft>
                          <a:spcPts val="0"/>
                        </a:spcAft>
                        <a:buNone/>
                      </a:pPr>
                      <a:r>
                        <a:rPr lang="en-US" sz="1050" i="1" dirty="0"/>
                        <a:t>School wide 5.6%</a:t>
                      </a:r>
                      <a:endParaRPr sz="1050" i="1" dirty="0"/>
                    </a:p>
                  </a:txBody>
                  <a:tcPr marL="91425" marR="91425" marT="91425" marB="91425"/>
                </a:tc>
                <a:tc>
                  <a:txBody>
                    <a:bodyPr/>
                    <a:lstStyle/>
                    <a:p>
                      <a:pPr marL="0" lvl="0" indent="0" algn="ctr" rtl="0">
                        <a:spcBef>
                          <a:spcPts val="0"/>
                        </a:spcBef>
                        <a:spcAft>
                          <a:spcPts val="0"/>
                        </a:spcAft>
                        <a:buNone/>
                      </a:pPr>
                      <a:r>
                        <a:rPr lang="en" sz="1050" i="1" dirty="0"/>
                        <a:t>In Progress</a:t>
                      </a:r>
                      <a:endParaRPr sz="1050" i="1" dirty="0"/>
                    </a:p>
                  </a:txBody>
                  <a:tcPr marL="91425" marR="91425" marT="91425" marB="91425"/>
                </a:tc>
                <a:extLst>
                  <a:ext uri="{0D108BD9-81ED-4DB2-BD59-A6C34878D82A}">
                    <a16:rowId xmlns:a16="http://schemas.microsoft.com/office/drawing/2014/main" val="10002"/>
                  </a:ext>
                </a:extLst>
              </a:tr>
              <a:tr h="559145">
                <a:tc>
                  <a:txBody>
                    <a:bodyPr/>
                    <a:lstStyle/>
                    <a:p>
                      <a:pPr marL="0" lvl="0" indent="0" algn="l" rtl="0">
                        <a:spcBef>
                          <a:spcPts val="0"/>
                        </a:spcBef>
                        <a:spcAft>
                          <a:spcPts val="0"/>
                        </a:spcAft>
                        <a:buNone/>
                      </a:pPr>
                      <a:r>
                        <a:rPr lang="en-US" sz="1050" i="1" dirty="0"/>
                        <a:t>Suspension Rate</a:t>
                      </a:r>
                      <a:endParaRPr sz="1050" i="1" dirty="0"/>
                    </a:p>
                  </a:txBody>
                  <a:tcPr marL="91425" marR="91425" marT="91425" marB="91425"/>
                </a:tc>
                <a:tc>
                  <a:txBody>
                    <a:bodyPr/>
                    <a:lstStyle/>
                    <a:p>
                      <a:pPr marL="0" lvl="0" indent="0" algn="ctr" rtl="0">
                        <a:spcBef>
                          <a:spcPts val="0"/>
                        </a:spcBef>
                        <a:spcAft>
                          <a:spcPts val="0"/>
                        </a:spcAft>
                        <a:buNone/>
                      </a:pPr>
                      <a:r>
                        <a:rPr lang="en-US" sz="1050" i="1" dirty="0"/>
                        <a:t>District 2.2%</a:t>
                      </a:r>
                    </a:p>
                    <a:p>
                      <a:pPr marL="0" lvl="0" indent="0" algn="ctr" rtl="0">
                        <a:spcBef>
                          <a:spcPts val="0"/>
                        </a:spcBef>
                        <a:spcAft>
                          <a:spcPts val="0"/>
                        </a:spcAft>
                        <a:buNone/>
                      </a:pPr>
                      <a:r>
                        <a:rPr lang="en-US" sz="1050" i="1" dirty="0"/>
                        <a:t>State 3.4%</a:t>
                      </a:r>
                      <a:endParaRPr sz="1050" i="1" dirty="0"/>
                    </a:p>
                  </a:txBody>
                  <a:tcPr marL="91425" marR="91425" marT="91425" marB="91425"/>
                </a:tc>
                <a:tc>
                  <a:txBody>
                    <a:bodyPr/>
                    <a:lstStyle/>
                    <a:p>
                      <a:pPr marL="0" lvl="0" indent="0" algn="ctr" rtl="0">
                        <a:spcBef>
                          <a:spcPts val="0"/>
                        </a:spcBef>
                        <a:spcAft>
                          <a:spcPts val="0"/>
                        </a:spcAft>
                        <a:buNone/>
                      </a:pPr>
                      <a:r>
                        <a:rPr lang="en-US" sz="1050" i="1" dirty="0"/>
                        <a:t>District 1.6%</a:t>
                      </a:r>
                      <a:endParaRPr sz="1050" i="1" dirty="0"/>
                    </a:p>
                  </a:txBody>
                  <a:tcPr marL="91425" marR="91425" marT="91425" marB="91425"/>
                </a:tc>
                <a:tc>
                  <a:txBody>
                    <a:bodyPr/>
                    <a:lstStyle/>
                    <a:p>
                      <a:pPr marL="0" lvl="0" indent="0" algn="ctr" rtl="0">
                        <a:spcBef>
                          <a:spcPts val="0"/>
                        </a:spcBef>
                        <a:spcAft>
                          <a:spcPts val="0"/>
                        </a:spcAft>
                        <a:buNone/>
                      </a:pPr>
                      <a:r>
                        <a:rPr lang="en-US" sz="1050" i="1" dirty="0"/>
                        <a:t>incomplete data</a:t>
                      </a:r>
                      <a:endParaRPr sz="1050" i="1" dirty="0"/>
                    </a:p>
                  </a:txBody>
                  <a:tcPr marL="91425" marR="91425" marT="91425" marB="91425"/>
                </a:tc>
                <a:tc>
                  <a:txBody>
                    <a:bodyPr/>
                    <a:lstStyle/>
                    <a:p>
                      <a:pPr marL="0" lvl="0" indent="0" algn="ctr" rtl="0">
                        <a:spcBef>
                          <a:spcPts val="0"/>
                        </a:spcBef>
                        <a:spcAft>
                          <a:spcPts val="0"/>
                        </a:spcAft>
                        <a:buNone/>
                      </a:pPr>
                      <a:r>
                        <a:rPr lang="en" sz="1050" i="1" dirty="0"/>
                        <a:t>In Progress</a:t>
                      </a:r>
                      <a:endParaRPr sz="1050" i="1" dirty="0"/>
                    </a:p>
                  </a:txBody>
                  <a:tcPr marL="91425" marR="91425" marT="91425" marB="91425"/>
                </a:tc>
                <a:extLst>
                  <a:ext uri="{0D108BD9-81ED-4DB2-BD59-A6C34878D82A}">
                    <a16:rowId xmlns:a16="http://schemas.microsoft.com/office/drawing/2014/main" val="10003"/>
                  </a:ext>
                </a:extLst>
              </a:tr>
              <a:tr h="383859">
                <a:tc>
                  <a:txBody>
                    <a:bodyPr/>
                    <a:lstStyle/>
                    <a:p>
                      <a:pPr marL="0" lvl="0" indent="0" algn="l" rtl="0">
                        <a:spcBef>
                          <a:spcPts val="0"/>
                        </a:spcBef>
                        <a:spcAft>
                          <a:spcPts val="0"/>
                        </a:spcAft>
                        <a:buNone/>
                      </a:pPr>
                      <a:r>
                        <a:rPr lang="en-US" sz="1050" i="1" dirty="0"/>
                        <a:t>California Healthy Kids survey</a:t>
                      </a:r>
                      <a:endParaRPr sz="1050" i="1" dirty="0"/>
                    </a:p>
                  </a:txBody>
                  <a:tcPr marL="91425" marR="91425" marT="91425" marB="91425"/>
                </a:tc>
                <a:tc>
                  <a:txBody>
                    <a:bodyPr/>
                    <a:lstStyle/>
                    <a:p>
                      <a:pPr marL="0" lvl="0" indent="0" algn="ctr" rtl="0">
                        <a:spcBef>
                          <a:spcPts val="0"/>
                        </a:spcBef>
                        <a:spcAft>
                          <a:spcPts val="0"/>
                        </a:spcAft>
                        <a:buNone/>
                      </a:pPr>
                      <a:r>
                        <a:rPr lang="en-US" sz="1050" i="1" dirty="0"/>
                        <a:t>Satisfaction rate from 2017-2018</a:t>
                      </a:r>
                      <a:endParaRPr sz="1050" i="1" dirty="0"/>
                    </a:p>
                  </a:txBody>
                  <a:tcPr marL="91425" marR="91425" marT="91425" marB="91425"/>
                </a:tc>
                <a:tc>
                  <a:txBody>
                    <a:bodyPr/>
                    <a:lstStyle/>
                    <a:p>
                      <a:pPr marL="0" lvl="0" indent="0" algn="ctr" rtl="0">
                        <a:spcBef>
                          <a:spcPts val="0"/>
                        </a:spcBef>
                        <a:spcAft>
                          <a:spcPts val="0"/>
                        </a:spcAft>
                        <a:buNone/>
                      </a:pPr>
                      <a:r>
                        <a:rPr lang="en-US" sz="1050" i="1" dirty="0"/>
                        <a:t>increase of 5% in satisfaction rates for parents and students</a:t>
                      </a:r>
                      <a:endParaRPr sz="1050" i="1" dirty="0"/>
                    </a:p>
                  </a:txBody>
                  <a:tcPr marL="91425" marR="91425" marT="91425" marB="91425"/>
                </a:tc>
                <a:tc>
                  <a:txBody>
                    <a:bodyPr/>
                    <a:lstStyle/>
                    <a:p>
                      <a:pPr marL="0" lvl="0" indent="0" algn="ctr" rtl="0">
                        <a:spcBef>
                          <a:spcPts val="0"/>
                        </a:spcBef>
                        <a:spcAft>
                          <a:spcPts val="0"/>
                        </a:spcAft>
                        <a:buNone/>
                      </a:pPr>
                      <a:r>
                        <a:rPr lang="en-US" sz="1050" i="1" dirty="0"/>
                        <a:t>The survey will be administered in March 2022</a:t>
                      </a:r>
                      <a:endParaRPr sz="1050" i="1" dirty="0"/>
                    </a:p>
                  </a:txBody>
                  <a:tcPr marL="91425" marR="91425" marT="91425" marB="91425"/>
                </a:tc>
                <a:tc>
                  <a:txBody>
                    <a:bodyPr/>
                    <a:lstStyle/>
                    <a:p>
                      <a:pPr marL="0" lvl="0" indent="0" algn="ctr" rtl="0">
                        <a:spcBef>
                          <a:spcPts val="0"/>
                        </a:spcBef>
                        <a:spcAft>
                          <a:spcPts val="0"/>
                        </a:spcAft>
                        <a:buNone/>
                      </a:pPr>
                      <a:r>
                        <a:rPr lang="en-US" sz="1050" i="1" dirty="0"/>
                        <a:t>Upcoming</a:t>
                      </a:r>
                    </a:p>
                    <a:p>
                      <a:pPr marL="0" lvl="0" indent="0" algn="ctr" rtl="0">
                        <a:spcBef>
                          <a:spcPts val="0"/>
                        </a:spcBef>
                        <a:spcAft>
                          <a:spcPts val="0"/>
                        </a:spcAft>
                        <a:buNone/>
                      </a:pPr>
                      <a:endParaRPr sz="1050" i="1" dirty="0"/>
                    </a:p>
                  </a:txBody>
                  <a:tcPr marL="91425" marR="91425" marT="91425" marB="91425"/>
                </a:tc>
                <a:extLst>
                  <a:ext uri="{0D108BD9-81ED-4DB2-BD59-A6C34878D82A}">
                    <a16:rowId xmlns:a16="http://schemas.microsoft.com/office/drawing/2014/main" val="10004"/>
                  </a:ext>
                </a:extLst>
              </a:tr>
              <a:tr h="383859">
                <a:tc>
                  <a:txBody>
                    <a:bodyPr/>
                    <a:lstStyle/>
                    <a:p>
                      <a:pPr marL="0" lvl="0" indent="0" algn="l" rtl="0">
                        <a:spcBef>
                          <a:spcPts val="0"/>
                        </a:spcBef>
                        <a:spcAft>
                          <a:spcPts val="0"/>
                        </a:spcAft>
                        <a:buNone/>
                      </a:pPr>
                      <a:r>
                        <a:rPr lang="en-US" sz="1050" i="1" dirty="0"/>
                        <a:t>Middle School Drop out rate/Expulsion Rate</a:t>
                      </a:r>
                      <a:endParaRPr sz="1050" i="1" dirty="0"/>
                    </a:p>
                  </a:txBody>
                  <a:tcPr marL="91425" marR="91425" marT="91425" marB="91425"/>
                </a:tc>
                <a:tc>
                  <a:txBody>
                    <a:bodyPr/>
                    <a:lstStyle/>
                    <a:p>
                      <a:pPr marL="0" lvl="0" indent="0" algn="ctr" rtl="0">
                        <a:spcBef>
                          <a:spcPts val="0"/>
                        </a:spcBef>
                        <a:spcAft>
                          <a:spcPts val="0"/>
                        </a:spcAft>
                        <a:buNone/>
                      </a:pPr>
                      <a:r>
                        <a:rPr lang="en-US" sz="1050" i="1" dirty="0"/>
                        <a:t>School wide 0%</a:t>
                      </a:r>
                      <a:endParaRPr sz="1050" i="1" dirty="0"/>
                    </a:p>
                  </a:txBody>
                  <a:tcPr marL="91425" marR="91425" marT="91425" marB="91425"/>
                </a:tc>
                <a:tc>
                  <a:txBody>
                    <a:bodyPr/>
                    <a:lstStyle/>
                    <a:p>
                      <a:pPr marL="0" lvl="0" indent="0" algn="ctr" rtl="0">
                        <a:spcBef>
                          <a:spcPts val="0"/>
                        </a:spcBef>
                        <a:spcAft>
                          <a:spcPts val="0"/>
                        </a:spcAft>
                        <a:buNone/>
                      </a:pPr>
                      <a:r>
                        <a:rPr lang="en-US" sz="1050" i="1" dirty="0"/>
                        <a:t>School wide 0%</a:t>
                      </a:r>
                      <a:endParaRPr sz="1050" i="1" dirty="0"/>
                    </a:p>
                  </a:txBody>
                  <a:tcPr marL="91425" marR="91425" marT="91425" marB="91425"/>
                </a:tc>
                <a:tc>
                  <a:txBody>
                    <a:bodyPr/>
                    <a:lstStyle/>
                    <a:p>
                      <a:pPr marL="0" lvl="0" indent="0" algn="ctr" rtl="0">
                        <a:spcBef>
                          <a:spcPts val="0"/>
                        </a:spcBef>
                        <a:spcAft>
                          <a:spcPts val="0"/>
                        </a:spcAft>
                        <a:buNone/>
                      </a:pPr>
                      <a:r>
                        <a:rPr lang="en-US" sz="1050" i="1" dirty="0"/>
                        <a:t>School wide 0%</a:t>
                      </a:r>
                      <a:endParaRPr sz="1050" i="1" dirty="0"/>
                    </a:p>
                  </a:txBody>
                  <a:tcPr marL="91425" marR="91425" marT="91425" marB="91425"/>
                </a:tc>
                <a:tc>
                  <a:txBody>
                    <a:bodyPr/>
                    <a:lstStyle/>
                    <a:p>
                      <a:pPr marL="0" lvl="0" indent="0" algn="ctr" rtl="0">
                        <a:spcBef>
                          <a:spcPts val="0"/>
                        </a:spcBef>
                        <a:spcAft>
                          <a:spcPts val="0"/>
                        </a:spcAft>
                        <a:buNone/>
                      </a:pPr>
                      <a:r>
                        <a:rPr lang="en-US" sz="1050" i="1" dirty="0"/>
                        <a:t>In Progress</a:t>
                      </a:r>
                      <a:endParaRPr sz="1050" i="1" dirty="0"/>
                    </a:p>
                  </a:txBody>
                  <a:tcPr marL="91425" marR="91425" marT="91425" marB="91425"/>
                </a:tc>
                <a:extLst>
                  <a:ext uri="{0D108BD9-81ED-4DB2-BD59-A6C34878D82A}">
                    <a16:rowId xmlns:a16="http://schemas.microsoft.com/office/drawing/2014/main" val="1652865717"/>
                  </a:ext>
                </a:extLst>
              </a:tr>
            </a:tbl>
          </a:graphicData>
        </a:graphic>
      </p:graphicFrame>
    </p:spTree>
    <p:extLst>
      <p:ext uri="{BB962C8B-B14F-4D97-AF65-F5344CB8AC3E}">
        <p14:creationId xmlns:p14="http://schemas.microsoft.com/office/powerpoint/2010/main" val="95040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Background</a:t>
            </a:r>
            <a:endParaRPr/>
          </a:p>
        </p:txBody>
      </p:sp>
      <p:sp>
        <p:nvSpPr>
          <p:cNvPr id="74" name="Google Shape;74;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Section 124(e) of Assembly Bill 130 requires LEAs to present an update on the annual update to the 2021–22 LCAP and budget overview for parents on or before February 28, 2022, at a regularly scheduled meeting of the governing board or body of the LEA. At this meeting the LEA must include all of the following:</a:t>
            </a:r>
            <a:endParaRPr/>
          </a:p>
          <a:p>
            <a:pPr marL="457200" lvl="0" indent="-334327" algn="l" rtl="0">
              <a:spcBef>
                <a:spcPts val="1200"/>
              </a:spcBef>
              <a:spcAft>
                <a:spcPts val="0"/>
              </a:spcAft>
              <a:buSzPct val="100000"/>
              <a:buChar char="●"/>
            </a:pPr>
            <a:r>
              <a:rPr lang="en"/>
              <a:t>The Supplement for the Annual Update for the 2021–22 LCAP;</a:t>
            </a:r>
            <a:endParaRPr/>
          </a:p>
          <a:p>
            <a:pPr marL="457200" lvl="0" indent="-334327" algn="l" rtl="0">
              <a:spcBef>
                <a:spcPts val="0"/>
              </a:spcBef>
              <a:spcAft>
                <a:spcPts val="0"/>
              </a:spcAft>
              <a:buSzPct val="100000"/>
              <a:buChar char="●"/>
            </a:pPr>
            <a:r>
              <a:rPr lang="en"/>
              <a:t>All available mid-year outcome data related to metrics identified in the 2021–22 LCAP; and</a:t>
            </a:r>
            <a:endParaRPr/>
          </a:p>
          <a:p>
            <a:pPr marL="457200" lvl="0" indent="-334327" algn="l" rtl="0">
              <a:spcBef>
                <a:spcPts val="0"/>
              </a:spcBef>
              <a:spcAft>
                <a:spcPts val="0"/>
              </a:spcAft>
              <a:buSzPct val="100000"/>
              <a:buChar char="●"/>
            </a:pPr>
            <a:r>
              <a:rPr lang="en"/>
              <a:t>Mid-year expenditure and implementation data on all actions identified in the 2021–22 LCAP.</a:t>
            </a:r>
            <a:endParaRPr/>
          </a:p>
          <a:p>
            <a:pPr marL="0" lvl="0" indent="0" algn="l" rtl="0">
              <a:spcBef>
                <a:spcPts val="1200"/>
              </a:spcBef>
              <a:spcAft>
                <a:spcPts val="12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LCAP Goal 3 - Actions</a:t>
            </a:r>
            <a:endParaRPr dirty="0"/>
          </a:p>
        </p:txBody>
      </p:sp>
      <p:graphicFrame>
        <p:nvGraphicFramePr>
          <p:cNvPr id="184" name="Google Shape;184;p28"/>
          <p:cNvGraphicFramePr/>
          <p:nvPr>
            <p:extLst>
              <p:ext uri="{D42A27DB-BD31-4B8C-83A1-F6EECF244321}">
                <p14:modId xmlns:p14="http://schemas.microsoft.com/office/powerpoint/2010/main" val="2269860539"/>
              </p:ext>
            </p:extLst>
          </p:nvPr>
        </p:nvGraphicFramePr>
        <p:xfrm>
          <a:off x="581400" y="1214900"/>
          <a:ext cx="8250900" cy="2450629"/>
        </p:xfrm>
        <a:graphic>
          <a:graphicData uri="http://schemas.openxmlformats.org/drawingml/2006/table">
            <a:tbl>
              <a:tblPr>
                <a:noFill/>
                <a:tableStyleId>{AF646A34-AF3C-43E7-9745-A17265D6D390}</a:tableStyleId>
              </a:tblPr>
              <a:tblGrid>
                <a:gridCol w="2062725">
                  <a:extLst>
                    <a:ext uri="{9D8B030D-6E8A-4147-A177-3AD203B41FA5}">
                      <a16:colId xmlns:a16="http://schemas.microsoft.com/office/drawing/2014/main" val="20000"/>
                    </a:ext>
                  </a:extLst>
                </a:gridCol>
                <a:gridCol w="1527650">
                  <a:extLst>
                    <a:ext uri="{9D8B030D-6E8A-4147-A177-3AD203B41FA5}">
                      <a16:colId xmlns:a16="http://schemas.microsoft.com/office/drawing/2014/main" val="20001"/>
                    </a:ext>
                  </a:extLst>
                </a:gridCol>
                <a:gridCol w="1743425">
                  <a:extLst>
                    <a:ext uri="{9D8B030D-6E8A-4147-A177-3AD203B41FA5}">
                      <a16:colId xmlns:a16="http://schemas.microsoft.com/office/drawing/2014/main" val="20002"/>
                    </a:ext>
                  </a:extLst>
                </a:gridCol>
                <a:gridCol w="2917100">
                  <a:extLst>
                    <a:ext uri="{9D8B030D-6E8A-4147-A177-3AD203B41FA5}">
                      <a16:colId xmlns:a16="http://schemas.microsoft.com/office/drawing/2014/main" val="20003"/>
                    </a:ext>
                  </a:extLst>
                </a:gridCol>
              </a:tblGrid>
              <a:tr h="613382">
                <a:tc>
                  <a:txBody>
                    <a:bodyPr/>
                    <a:lstStyle/>
                    <a:p>
                      <a:pPr marL="0" lvl="0" indent="0" algn="ctr" rtl="0">
                        <a:spcBef>
                          <a:spcPts val="0"/>
                        </a:spcBef>
                        <a:spcAft>
                          <a:spcPts val="0"/>
                        </a:spcAft>
                        <a:buNone/>
                      </a:pPr>
                      <a:r>
                        <a:rPr lang="en" b="1"/>
                        <a:t>Action Title</a:t>
                      </a:r>
                      <a:endParaRPr b="1"/>
                    </a:p>
                  </a:txBody>
                  <a:tcPr marL="91425" marR="91425" marT="91425" marB="91425"/>
                </a:tc>
                <a:tc>
                  <a:txBody>
                    <a:bodyPr/>
                    <a:lstStyle/>
                    <a:p>
                      <a:pPr marL="0" lvl="0" indent="0" algn="ctr" rtl="0">
                        <a:spcBef>
                          <a:spcPts val="0"/>
                        </a:spcBef>
                        <a:spcAft>
                          <a:spcPts val="0"/>
                        </a:spcAft>
                        <a:buNone/>
                      </a:pPr>
                      <a:r>
                        <a:rPr lang="en" b="1"/>
                        <a:t>Budgeted Expenditure</a:t>
                      </a:r>
                      <a:endParaRPr b="1"/>
                    </a:p>
                  </a:txBody>
                  <a:tcPr marL="91425" marR="91425" marT="91425" marB="91425"/>
                </a:tc>
                <a:tc>
                  <a:txBody>
                    <a:bodyPr/>
                    <a:lstStyle/>
                    <a:p>
                      <a:pPr marL="0" lvl="0" indent="0" algn="ctr" rtl="0">
                        <a:spcBef>
                          <a:spcPts val="0"/>
                        </a:spcBef>
                        <a:spcAft>
                          <a:spcPts val="0"/>
                        </a:spcAft>
                        <a:buNone/>
                      </a:pPr>
                      <a:r>
                        <a:rPr lang="en" b="1"/>
                        <a:t>Estimated Actuals (1st Interim)</a:t>
                      </a:r>
                      <a:endParaRPr b="1"/>
                    </a:p>
                  </a:txBody>
                  <a:tcPr marL="91425" marR="91425" marT="91425" marB="91425"/>
                </a:tc>
                <a:tc>
                  <a:txBody>
                    <a:bodyPr/>
                    <a:lstStyle/>
                    <a:p>
                      <a:pPr marL="0" lvl="0" indent="0" algn="ctr" rtl="0">
                        <a:spcBef>
                          <a:spcPts val="0"/>
                        </a:spcBef>
                        <a:spcAft>
                          <a:spcPts val="0"/>
                        </a:spcAft>
                        <a:buNone/>
                      </a:pPr>
                      <a:r>
                        <a:rPr lang="en" b="1"/>
                        <a:t>Implementation Note</a:t>
                      </a:r>
                      <a:endParaRPr b="1"/>
                    </a:p>
                  </a:txBody>
                  <a:tcPr marL="91425" marR="91425" marT="91425" marB="91425"/>
                </a:tc>
                <a:extLst>
                  <a:ext uri="{0D108BD9-81ED-4DB2-BD59-A6C34878D82A}">
                    <a16:rowId xmlns:a16="http://schemas.microsoft.com/office/drawing/2014/main" val="10000"/>
                  </a:ext>
                </a:extLst>
              </a:tr>
              <a:tr h="553716">
                <a:tc>
                  <a:txBody>
                    <a:bodyPr/>
                    <a:lstStyle/>
                    <a:p>
                      <a:pPr marL="0" lvl="0" indent="0" algn="l" rtl="0">
                        <a:spcBef>
                          <a:spcPts val="0"/>
                        </a:spcBef>
                        <a:spcAft>
                          <a:spcPts val="0"/>
                        </a:spcAft>
                        <a:buNone/>
                      </a:pPr>
                      <a:r>
                        <a:rPr lang="en-US" sz="1200" i="1" dirty="0"/>
                        <a:t>PBIS</a:t>
                      </a:r>
                      <a:endParaRPr sz="1200" i="1" dirty="0"/>
                    </a:p>
                  </a:txBody>
                  <a:tcPr marL="91425" marR="91425" marT="91425" marB="91425"/>
                </a:tc>
                <a:tc>
                  <a:txBody>
                    <a:bodyPr/>
                    <a:lstStyle/>
                    <a:p>
                      <a:pPr marL="0" lvl="0" indent="0" algn="l" rtl="0">
                        <a:spcBef>
                          <a:spcPts val="0"/>
                        </a:spcBef>
                        <a:spcAft>
                          <a:spcPts val="0"/>
                        </a:spcAft>
                        <a:buNone/>
                      </a:pPr>
                      <a:r>
                        <a:rPr lang="en-US" sz="1200" i="1" dirty="0"/>
                        <a:t>$3,500</a:t>
                      </a:r>
                      <a:endParaRPr sz="1200" i="1" dirty="0"/>
                    </a:p>
                  </a:txBody>
                  <a:tcPr marL="91425" marR="91425" marT="91425" marB="91425"/>
                </a:tc>
                <a:tc>
                  <a:txBody>
                    <a:bodyPr/>
                    <a:lstStyle/>
                    <a:p>
                      <a:pPr marL="0" lvl="0" indent="0" algn="l" rtl="0">
                        <a:spcBef>
                          <a:spcPts val="0"/>
                        </a:spcBef>
                        <a:spcAft>
                          <a:spcPts val="0"/>
                        </a:spcAft>
                        <a:buNone/>
                      </a:pPr>
                      <a:r>
                        <a:rPr lang="en-US" sz="1200" i="1" dirty="0"/>
                        <a:t>$0.00</a:t>
                      </a:r>
                      <a:endParaRPr sz="1200" i="1" dirty="0"/>
                    </a:p>
                  </a:txBody>
                  <a:tcPr marL="91425" marR="91425" marT="91425" marB="91425"/>
                </a:tc>
                <a:tc>
                  <a:txBody>
                    <a:bodyPr/>
                    <a:lstStyle/>
                    <a:p>
                      <a:pPr marL="0" lvl="0" indent="0" algn="l" rtl="0">
                        <a:spcBef>
                          <a:spcPts val="0"/>
                        </a:spcBef>
                        <a:spcAft>
                          <a:spcPts val="0"/>
                        </a:spcAft>
                        <a:buNone/>
                      </a:pPr>
                      <a:r>
                        <a:rPr lang="en-US" sz="1200" i="1" dirty="0"/>
                        <a:t>Stipend for PBIS leader not used</a:t>
                      </a:r>
                      <a:endParaRPr sz="1200" i="1" dirty="0"/>
                    </a:p>
                  </a:txBody>
                  <a:tcPr marL="91425" marR="91425" marT="91425" marB="91425"/>
                </a:tc>
                <a:extLst>
                  <a:ext uri="{0D108BD9-81ED-4DB2-BD59-A6C34878D82A}">
                    <a16:rowId xmlns:a16="http://schemas.microsoft.com/office/drawing/2014/main" val="10001"/>
                  </a:ext>
                </a:extLst>
              </a:tr>
              <a:tr h="552041">
                <a:tc>
                  <a:txBody>
                    <a:bodyPr/>
                    <a:lstStyle/>
                    <a:p>
                      <a:pPr marL="0" lvl="0" indent="0" algn="l" rtl="0">
                        <a:spcBef>
                          <a:spcPts val="0"/>
                        </a:spcBef>
                        <a:spcAft>
                          <a:spcPts val="0"/>
                        </a:spcAft>
                        <a:buNone/>
                      </a:pPr>
                      <a:r>
                        <a:rPr lang="en-US" sz="1200" i="1" dirty="0"/>
                        <a:t>Administer the California Healthy Kids survey to Parents and students</a:t>
                      </a:r>
                      <a:endParaRPr sz="1200" i="1" dirty="0"/>
                    </a:p>
                  </a:txBody>
                  <a:tcPr marL="91425" marR="91425" marT="91425" marB="91425"/>
                </a:tc>
                <a:tc>
                  <a:txBody>
                    <a:bodyPr/>
                    <a:lstStyle/>
                    <a:p>
                      <a:pPr marL="0" lvl="0" indent="0" algn="l" rtl="0">
                        <a:spcBef>
                          <a:spcPts val="0"/>
                        </a:spcBef>
                        <a:spcAft>
                          <a:spcPts val="0"/>
                        </a:spcAft>
                        <a:buNone/>
                      </a:pPr>
                      <a:r>
                        <a:rPr lang="en-US" sz="1200" i="1" dirty="0"/>
                        <a:t>$1,500</a:t>
                      </a:r>
                      <a:endParaRPr sz="1200" i="1" dirty="0"/>
                    </a:p>
                  </a:txBody>
                  <a:tcPr marL="91425" marR="91425" marT="91425" marB="91425"/>
                </a:tc>
                <a:tc>
                  <a:txBody>
                    <a:bodyPr/>
                    <a:lstStyle/>
                    <a:p>
                      <a:pPr marL="0" lvl="0" indent="0" algn="l" rtl="0">
                        <a:spcBef>
                          <a:spcPts val="0"/>
                        </a:spcBef>
                        <a:spcAft>
                          <a:spcPts val="0"/>
                        </a:spcAft>
                        <a:buNone/>
                      </a:pPr>
                      <a:r>
                        <a:rPr lang="en-US" sz="1200" i="1" dirty="0"/>
                        <a:t>$0.00</a:t>
                      </a:r>
                      <a:endParaRPr sz="1200" i="1" dirty="0"/>
                    </a:p>
                  </a:txBody>
                  <a:tcPr marL="91425" marR="91425" marT="91425" marB="91425"/>
                </a:tc>
                <a:tc>
                  <a:txBody>
                    <a:bodyPr/>
                    <a:lstStyle/>
                    <a:p>
                      <a:pPr marL="0" lvl="0" indent="0" algn="l" rtl="0">
                        <a:spcBef>
                          <a:spcPts val="0"/>
                        </a:spcBef>
                        <a:spcAft>
                          <a:spcPts val="0"/>
                        </a:spcAft>
                        <a:buNone/>
                      </a:pPr>
                      <a:r>
                        <a:rPr lang="en-US" sz="1200" i="1" dirty="0"/>
                        <a:t>Total cost not yet determined</a:t>
                      </a:r>
                      <a:endParaRPr sz="1200" i="1" dirty="0"/>
                    </a:p>
                  </a:txBody>
                  <a:tcPr marL="91425" marR="91425" marT="91425" marB="91425"/>
                </a:tc>
                <a:extLst>
                  <a:ext uri="{0D108BD9-81ED-4DB2-BD59-A6C34878D82A}">
                    <a16:rowId xmlns:a16="http://schemas.microsoft.com/office/drawing/2014/main" val="10002"/>
                  </a:ext>
                </a:extLst>
              </a:tr>
              <a:tr h="552041">
                <a:tc>
                  <a:txBody>
                    <a:bodyPr/>
                    <a:lstStyle/>
                    <a:p>
                      <a:pPr marL="0" lvl="0" indent="0" algn="l" rtl="0">
                        <a:spcBef>
                          <a:spcPts val="0"/>
                        </a:spcBef>
                        <a:spcAft>
                          <a:spcPts val="0"/>
                        </a:spcAft>
                        <a:buNone/>
                      </a:pPr>
                      <a:r>
                        <a:rPr lang="en-US" sz="1200" i="1" dirty="0"/>
                        <a:t>SARB</a:t>
                      </a:r>
                      <a:endParaRPr sz="1200" i="1" dirty="0"/>
                    </a:p>
                  </a:txBody>
                  <a:tcPr marL="91425" marR="91425" marT="91425" marB="91425"/>
                </a:tc>
                <a:tc>
                  <a:txBody>
                    <a:bodyPr/>
                    <a:lstStyle/>
                    <a:p>
                      <a:pPr marL="0" lvl="0" indent="0" algn="l" rtl="0">
                        <a:spcBef>
                          <a:spcPts val="0"/>
                        </a:spcBef>
                        <a:spcAft>
                          <a:spcPts val="0"/>
                        </a:spcAft>
                        <a:buNone/>
                      </a:pPr>
                      <a:r>
                        <a:rPr lang="en-US" sz="1200" i="1" dirty="0"/>
                        <a:t>$0.00</a:t>
                      </a:r>
                      <a:endParaRPr sz="1200" i="1" dirty="0"/>
                    </a:p>
                  </a:txBody>
                  <a:tcPr marL="91425" marR="91425" marT="91425" marB="91425"/>
                </a:tc>
                <a:tc>
                  <a:txBody>
                    <a:bodyPr/>
                    <a:lstStyle/>
                    <a:p>
                      <a:pPr marL="0" lvl="0" indent="0" algn="l" rtl="0">
                        <a:spcBef>
                          <a:spcPts val="0"/>
                        </a:spcBef>
                        <a:spcAft>
                          <a:spcPts val="0"/>
                        </a:spcAft>
                        <a:buNone/>
                      </a:pPr>
                      <a:r>
                        <a:rPr lang="en-US" sz="1200" i="1" dirty="0"/>
                        <a:t>$0.00</a:t>
                      </a:r>
                      <a:endParaRPr sz="1200" i="1" dirty="0"/>
                    </a:p>
                  </a:txBody>
                  <a:tcPr marL="91425" marR="91425" marT="91425" marB="91425"/>
                </a:tc>
                <a:tc>
                  <a:txBody>
                    <a:bodyPr/>
                    <a:lstStyle/>
                    <a:p>
                      <a:pPr marL="0" lvl="0" indent="0" algn="l" rtl="0">
                        <a:spcBef>
                          <a:spcPts val="0"/>
                        </a:spcBef>
                        <a:spcAft>
                          <a:spcPts val="0"/>
                        </a:spcAft>
                        <a:buNone/>
                      </a:pPr>
                      <a:r>
                        <a:rPr lang="en-US" sz="1200" i="1" dirty="0"/>
                        <a:t>No cost involved</a:t>
                      </a:r>
                      <a:endParaRPr sz="1200" i="1" dirty="0"/>
                    </a:p>
                  </a:txBody>
                  <a:tcPr marL="91425" marR="91425" marT="91425" marB="91425"/>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91583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LCAP Goal 4</a:t>
            </a:r>
            <a:endParaRPr dirty="0"/>
          </a:p>
        </p:txBody>
      </p:sp>
      <p:sp>
        <p:nvSpPr>
          <p:cNvPr id="170" name="Google Shape;170;p26"/>
          <p:cNvSpPr txBox="1">
            <a:spLocks noGrp="1"/>
          </p:cNvSpPr>
          <p:nvPr>
            <p:ph type="body" idx="1"/>
          </p:nvPr>
        </p:nvSpPr>
        <p:spPr>
          <a:xfrm>
            <a:off x="311700" y="1828799"/>
            <a:ext cx="8520600" cy="2740225"/>
          </a:xfrm>
          <a:prstGeom prst="rect">
            <a:avLst/>
          </a:prstGeom>
        </p:spPr>
        <p:txBody>
          <a:bodyPr spcFirstLastPara="1" wrap="square" lIns="91425" tIns="91425" rIns="91425" bIns="91425" anchor="t" anchorCtr="0">
            <a:normAutofit fontScale="85000" lnSpcReduction="20000"/>
          </a:bodyPr>
          <a:lstStyle/>
          <a:p>
            <a:pPr marL="0" lvl="0" indent="0">
              <a:buNone/>
            </a:pPr>
            <a:r>
              <a:rPr lang="en-US" sz="1600" i="1" dirty="0"/>
              <a:t>To promote parent and community support, Southside must create a welcoming climate and resource center for parents to create a sense of belonging for all. The culture and climate of the school must be conducive to learning, embrace diversity, and encourage social-emotional development.</a:t>
            </a:r>
          </a:p>
          <a:p>
            <a:pPr marL="0" lvl="0" indent="0">
              <a:buNone/>
            </a:pPr>
            <a:r>
              <a:rPr lang="en-US" sz="1600" i="1" dirty="0"/>
              <a:t>Specifically:</a:t>
            </a:r>
          </a:p>
          <a:p>
            <a:pPr marL="0" lvl="0" indent="0">
              <a:buNone/>
            </a:pPr>
            <a:r>
              <a:rPr lang="en-US" sz="1600" i="1" dirty="0"/>
              <a:t>The district needs to develop a Social-Emotional Learning Survey to measure the communities well being and make this an area of focus as the pandemic has taken a toll on the students and families, particularly unduplicated students.</a:t>
            </a:r>
          </a:p>
          <a:p>
            <a:pPr marL="0" lvl="0" indent="0">
              <a:buNone/>
            </a:pPr>
            <a:r>
              <a:rPr lang="en-US" sz="1600" i="1" dirty="0"/>
              <a:t>Southside has received positive marks on the School Climate Survey over the past three years, but the idea of a safe, inviting, engaging and supportive campus must be prioritized as students transition from distance learning to in-person instruction.</a:t>
            </a:r>
          </a:p>
          <a:p>
            <a:pPr marL="0" lvl="0" indent="0">
              <a:buNone/>
            </a:pPr>
            <a:r>
              <a:rPr lang="en-US" sz="1600" i="1" dirty="0"/>
              <a:t>Parent participation in school meetings and in the decision making process must continue to improve, especially among the families of unduplicated students.</a:t>
            </a:r>
            <a:endParaRPr sz="1600" i="1" dirty="0"/>
          </a:p>
        </p:txBody>
      </p:sp>
      <p:graphicFrame>
        <p:nvGraphicFramePr>
          <p:cNvPr id="2" name="Table 1">
            <a:extLst>
              <a:ext uri="{FF2B5EF4-FFF2-40B4-BE49-F238E27FC236}">
                <a16:creationId xmlns:a16="http://schemas.microsoft.com/office/drawing/2014/main" id="{71234999-4B09-924E-ADB5-C3BDD9EC6528}"/>
              </a:ext>
            </a:extLst>
          </p:cNvPr>
          <p:cNvGraphicFramePr>
            <a:graphicFrameLocks noGrp="1"/>
          </p:cNvGraphicFramePr>
          <p:nvPr>
            <p:extLst>
              <p:ext uri="{D42A27DB-BD31-4B8C-83A1-F6EECF244321}">
                <p14:modId xmlns:p14="http://schemas.microsoft.com/office/powerpoint/2010/main" val="2902703972"/>
              </p:ext>
            </p:extLst>
          </p:nvPr>
        </p:nvGraphicFramePr>
        <p:xfrm>
          <a:off x="311150" y="1065475"/>
          <a:ext cx="8521700" cy="906448"/>
        </p:xfrm>
        <a:graphic>
          <a:graphicData uri="http://schemas.openxmlformats.org/drawingml/2006/table">
            <a:tbl>
              <a:tblPr/>
              <a:tblGrid>
                <a:gridCol w="8521700">
                  <a:extLst>
                    <a:ext uri="{9D8B030D-6E8A-4147-A177-3AD203B41FA5}">
                      <a16:colId xmlns:a16="http://schemas.microsoft.com/office/drawing/2014/main" val="3436380349"/>
                    </a:ext>
                  </a:extLst>
                </a:gridCol>
              </a:tblGrid>
              <a:tr h="906448">
                <a:tc>
                  <a:txBody>
                    <a:bodyPr/>
                    <a:lstStyle/>
                    <a:p>
                      <a:r>
                        <a:rPr lang="en-US" sz="1600" dirty="0">
                          <a:solidFill>
                            <a:schemeClr val="bg2">
                              <a:lumMod val="50000"/>
                            </a:schemeClr>
                          </a:solidFill>
                          <a:effectLst/>
                          <a:latin typeface="Arial" panose="020B0604020202020204" pitchFamily="34" charset="0"/>
                        </a:rPr>
                        <a:t>The school will actively pursue family and community partnerships to seek input on the school's policies, practices and direction and to improve parent-school communication. (state priority 3 &amp; 6)</a:t>
                      </a:r>
                    </a:p>
                  </a:txBody>
                  <a:tcPr marL="47625" marR="47625" marT="0" marB="0">
                    <a:lnL>
                      <a:noFill/>
                    </a:lnL>
                    <a:lnR>
                      <a:noFill/>
                    </a:lnR>
                    <a:lnT>
                      <a:noFill/>
                    </a:lnT>
                    <a:lnB>
                      <a:noFill/>
                    </a:lnB>
                  </a:tcPr>
                </a:tc>
                <a:extLst>
                  <a:ext uri="{0D108BD9-81ED-4DB2-BD59-A6C34878D82A}">
                    <a16:rowId xmlns:a16="http://schemas.microsoft.com/office/drawing/2014/main" val="1162337530"/>
                  </a:ext>
                </a:extLst>
              </a:tr>
            </a:tbl>
          </a:graphicData>
        </a:graphic>
      </p:graphicFrame>
    </p:spTree>
    <p:extLst>
      <p:ext uri="{BB962C8B-B14F-4D97-AF65-F5344CB8AC3E}">
        <p14:creationId xmlns:p14="http://schemas.microsoft.com/office/powerpoint/2010/main" val="1381986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LCAP Goal 4 - Metrics</a:t>
            </a:r>
            <a:endParaRPr dirty="0"/>
          </a:p>
        </p:txBody>
      </p:sp>
      <p:graphicFrame>
        <p:nvGraphicFramePr>
          <p:cNvPr id="177" name="Google Shape;177;p27"/>
          <p:cNvGraphicFramePr/>
          <p:nvPr>
            <p:extLst>
              <p:ext uri="{D42A27DB-BD31-4B8C-83A1-F6EECF244321}">
                <p14:modId xmlns:p14="http://schemas.microsoft.com/office/powerpoint/2010/main" val="2048504515"/>
              </p:ext>
            </p:extLst>
          </p:nvPr>
        </p:nvGraphicFramePr>
        <p:xfrm>
          <a:off x="182880" y="1000214"/>
          <a:ext cx="8849802" cy="4231784"/>
        </p:xfrm>
        <a:graphic>
          <a:graphicData uri="http://schemas.openxmlformats.org/drawingml/2006/table">
            <a:tbl>
              <a:tblPr>
                <a:noFill/>
                <a:tableStyleId>{AF646A34-AF3C-43E7-9745-A17265D6D390}</a:tableStyleId>
              </a:tblPr>
              <a:tblGrid>
                <a:gridCol w="1606163">
                  <a:extLst>
                    <a:ext uri="{9D8B030D-6E8A-4147-A177-3AD203B41FA5}">
                      <a16:colId xmlns:a16="http://schemas.microsoft.com/office/drawing/2014/main" val="20000"/>
                    </a:ext>
                  </a:extLst>
                </a:gridCol>
                <a:gridCol w="1738086">
                  <a:extLst>
                    <a:ext uri="{9D8B030D-6E8A-4147-A177-3AD203B41FA5}">
                      <a16:colId xmlns:a16="http://schemas.microsoft.com/office/drawing/2014/main" val="20001"/>
                    </a:ext>
                  </a:extLst>
                </a:gridCol>
                <a:gridCol w="1835184">
                  <a:extLst>
                    <a:ext uri="{9D8B030D-6E8A-4147-A177-3AD203B41FA5}">
                      <a16:colId xmlns:a16="http://schemas.microsoft.com/office/drawing/2014/main" val="20002"/>
                    </a:ext>
                  </a:extLst>
                </a:gridCol>
                <a:gridCol w="2175969">
                  <a:extLst>
                    <a:ext uri="{9D8B030D-6E8A-4147-A177-3AD203B41FA5}">
                      <a16:colId xmlns:a16="http://schemas.microsoft.com/office/drawing/2014/main" val="20003"/>
                    </a:ext>
                  </a:extLst>
                </a:gridCol>
                <a:gridCol w="1494400">
                  <a:extLst>
                    <a:ext uri="{9D8B030D-6E8A-4147-A177-3AD203B41FA5}">
                      <a16:colId xmlns:a16="http://schemas.microsoft.com/office/drawing/2014/main" val="20004"/>
                    </a:ext>
                  </a:extLst>
                </a:gridCol>
              </a:tblGrid>
              <a:tr h="532967">
                <a:tc>
                  <a:txBody>
                    <a:bodyPr/>
                    <a:lstStyle/>
                    <a:p>
                      <a:pPr marL="0" lvl="0" indent="0" algn="ctr" rtl="0">
                        <a:spcBef>
                          <a:spcPts val="0"/>
                        </a:spcBef>
                        <a:spcAft>
                          <a:spcPts val="0"/>
                        </a:spcAft>
                        <a:buNone/>
                      </a:pPr>
                      <a:r>
                        <a:rPr lang="en" sz="1200" b="1" dirty="0"/>
                        <a:t>Metric</a:t>
                      </a:r>
                      <a:endParaRPr sz="1200" b="1" dirty="0"/>
                    </a:p>
                  </a:txBody>
                  <a:tcPr marL="91425" marR="91425" marT="91425" marB="91425"/>
                </a:tc>
                <a:tc>
                  <a:txBody>
                    <a:bodyPr/>
                    <a:lstStyle/>
                    <a:p>
                      <a:pPr marL="0" lvl="0" indent="0" algn="ctr" rtl="0">
                        <a:spcBef>
                          <a:spcPts val="0"/>
                        </a:spcBef>
                        <a:spcAft>
                          <a:spcPts val="0"/>
                        </a:spcAft>
                        <a:buNone/>
                      </a:pPr>
                      <a:r>
                        <a:rPr lang="en" sz="1200" b="1" dirty="0"/>
                        <a:t>2020-21 Baseline</a:t>
                      </a:r>
                      <a:endParaRPr sz="1200" b="1" dirty="0"/>
                    </a:p>
                  </a:txBody>
                  <a:tcPr marL="91425" marR="91425" marT="91425" marB="91425"/>
                </a:tc>
                <a:tc>
                  <a:txBody>
                    <a:bodyPr/>
                    <a:lstStyle/>
                    <a:p>
                      <a:pPr marL="0" lvl="0" indent="0" algn="ctr" rtl="0">
                        <a:spcBef>
                          <a:spcPts val="0"/>
                        </a:spcBef>
                        <a:spcAft>
                          <a:spcPts val="0"/>
                        </a:spcAft>
                        <a:buNone/>
                      </a:pPr>
                      <a:r>
                        <a:rPr lang="en" sz="1200" b="1" dirty="0"/>
                        <a:t>Desired Outcome for 2023-24</a:t>
                      </a:r>
                      <a:endParaRPr sz="1200" b="1" dirty="0"/>
                    </a:p>
                  </a:txBody>
                  <a:tcPr marL="91425" marR="91425" marT="91425" marB="91425"/>
                </a:tc>
                <a:tc>
                  <a:txBody>
                    <a:bodyPr/>
                    <a:lstStyle/>
                    <a:p>
                      <a:pPr marL="0" lvl="0" indent="0" algn="ctr" rtl="0">
                        <a:spcBef>
                          <a:spcPts val="0"/>
                        </a:spcBef>
                        <a:spcAft>
                          <a:spcPts val="0"/>
                        </a:spcAft>
                        <a:buNone/>
                      </a:pPr>
                      <a:r>
                        <a:rPr lang="en" sz="1200" b="1" dirty="0"/>
                        <a:t>2021-22 Mid-Year Update</a:t>
                      </a:r>
                      <a:endParaRPr sz="1200" b="1" dirty="0"/>
                    </a:p>
                  </a:txBody>
                  <a:tcPr marL="91425" marR="91425" marT="91425" marB="91425"/>
                </a:tc>
                <a:tc>
                  <a:txBody>
                    <a:bodyPr/>
                    <a:lstStyle/>
                    <a:p>
                      <a:pPr marL="0" lvl="0" indent="0" algn="ctr" rtl="0">
                        <a:spcBef>
                          <a:spcPts val="0"/>
                        </a:spcBef>
                        <a:spcAft>
                          <a:spcPts val="0"/>
                        </a:spcAft>
                        <a:buNone/>
                      </a:pPr>
                      <a:r>
                        <a:rPr lang="en" sz="1200" b="1" dirty="0"/>
                        <a:t>Status</a:t>
                      </a:r>
                      <a:endParaRPr sz="1200" b="1" dirty="0"/>
                    </a:p>
                  </a:txBody>
                  <a:tcPr marL="91425" marR="91425" marT="91425" marB="91425"/>
                </a:tc>
                <a:extLst>
                  <a:ext uri="{0D108BD9-81ED-4DB2-BD59-A6C34878D82A}">
                    <a16:rowId xmlns:a16="http://schemas.microsoft.com/office/drawing/2014/main" val="10000"/>
                  </a:ext>
                </a:extLst>
              </a:tr>
              <a:tr h="892226">
                <a:tc>
                  <a:txBody>
                    <a:bodyPr/>
                    <a:lstStyle/>
                    <a:p>
                      <a:pPr marL="0" lvl="0" indent="0" algn="l" rtl="0">
                        <a:spcBef>
                          <a:spcPts val="0"/>
                        </a:spcBef>
                        <a:spcAft>
                          <a:spcPts val="0"/>
                        </a:spcAft>
                        <a:buNone/>
                      </a:pPr>
                      <a:r>
                        <a:rPr lang="en-US" sz="1050" i="1" dirty="0"/>
                        <a:t>Percentage of favorable responses in the Social-Emotional Learning Survey</a:t>
                      </a:r>
                      <a:endParaRPr sz="1050" i="1" dirty="0"/>
                    </a:p>
                  </a:txBody>
                  <a:tcPr marL="91425" marR="91425" marT="91425" marB="91425"/>
                </a:tc>
                <a:tc>
                  <a:txBody>
                    <a:bodyPr/>
                    <a:lstStyle/>
                    <a:p>
                      <a:pPr marL="0" lvl="0" indent="0" algn="ctr" rtl="0">
                        <a:spcBef>
                          <a:spcPts val="0"/>
                        </a:spcBef>
                        <a:spcAft>
                          <a:spcPts val="0"/>
                        </a:spcAft>
                        <a:buNone/>
                      </a:pPr>
                      <a:r>
                        <a:rPr lang="en-US" sz="1050" i="1" dirty="0"/>
                        <a:t>The baseline for this metric will be set using the baseline survey</a:t>
                      </a:r>
                      <a:endParaRPr sz="1050" i="1" dirty="0"/>
                    </a:p>
                  </a:txBody>
                  <a:tcPr marL="91425" marR="91425" marT="91425" marB="91425"/>
                </a:tc>
                <a:tc>
                  <a:txBody>
                    <a:bodyPr/>
                    <a:lstStyle/>
                    <a:p>
                      <a:pPr marL="0" lvl="0" indent="0" algn="ctr" rtl="0">
                        <a:spcBef>
                          <a:spcPts val="0"/>
                        </a:spcBef>
                        <a:spcAft>
                          <a:spcPts val="0"/>
                        </a:spcAft>
                        <a:buNone/>
                      </a:pPr>
                      <a:r>
                        <a:rPr lang="en-US" sz="1050" i="1" dirty="0"/>
                        <a:t>Baseline + 6%</a:t>
                      </a:r>
                      <a:endParaRPr sz="1050" i="1" dirty="0"/>
                    </a:p>
                  </a:txBody>
                  <a:tcPr marL="91425" marR="91425" marT="91425" marB="91425"/>
                </a:tc>
                <a:tc>
                  <a:txBody>
                    <a:bodyPr/>
                    <a:lstStyle/>
                    <a:p>
                      <a:pPr marL="0" lvl="0" indent="0" algn="ctr" rtl="0">
                        <a:spcBef>
                          <a:spcPts val="0"/>
                        </a:spcBef>
                        <a:spcAft>
                          <a:spcPts val="0"/>
                        </a:spcAft>
                        <a:buNone/>
                      </a:pPr>
                      <a:r>
                        <a:rPr lang="en-US" sz="1050" i="1" dirty="0"/>
                        <a:t>The Social-emotional learning survey was not given at the start of the year this year.</a:t>
                      </a:r>
                      <a:endParaRPr sz="1050" i="1" dirty="0"/>
                    </a:p>
                  </a:txBody>
                  <a:tcPr marL="91425" marR="91425" marT="91425" marB="91425"/>
                </a:tc>
                <a:tc>
                  <a:txBody>
                    <a:bodyPr/>
                    <a:lstStyle/>
                    <a:p>
                      <a:pPr marL="0" lvl="0" indent="0" algn="ctr" rtl="0">
                        <a:spcBef>
                          <a:spcPts val="0"/>
                        </a:spcBef>
                        <a:spcAft>
                          <a:spcPts val="0"/>
                        </a:spcAft>
                        <a:buNone/>
                      </a:pPr>
                      <a:r>
                        <a:rPr lang="en" sz="1050" i="1" dirty="0"/>
                        <a:t>Postponed</a:t>
                      </a:r>
                      <a:endParaRPr sz="1050" i="1" dirty="0"/>
                    </a:p>
                  </a:txBody>
                  <a:tcPr marL="91425" marR="91425" marT="91425" marB="91425"/>
                </a:tc>
                <a:extLst>
                  <a:ext uri="{0D108BD9-81ED-4DB2-BD59-A6C34878D82A}">
                    <a16:rowId xmlns:a16="http://schemas.microsoft.com/office/drawing/2014/main" val="10001"/>
                  </a:ext>
                </a:extLst>
              </a:tr>
              <a:tr h="962208">
                <a:tc>
                  <a:txBody>
                    <a:bodyPr/>
                    <a:lstStyle/>
                    <a:p>
                      <a:pPr marL="0" lvl="0" indent="0" algn="l" rtl="0">
                        <a:spcBef>
                          <a:spcPts val="0"/>
                        </a:spcBef>
                        <a:spcAft>
                          <a:spcPts val="0"/>
                        </a:spcAft>
                        <a:buNone/>
                      </a:pPr>
                      <a:r>
                        <a:rPr lang="en-US" sz="1050" i="1" dirty="0"/>
                        <a:t>Percentage of favorable responses in the School Climate Survey</a:t>
                      </a:r>
                      <a:endParaRPr sz="1050" i="1" dirty="0"/>
                    </a:p>
                  </a:txBody>
                  <a:tcPr marL="91425" marR="91425" marT="91425" marB="91425"/>
                </a:tc>
                <a:tc>
                  <a:txBody>
                    <a:bodyPr/>
                    <a:lstStyle/>
                    <a:p>
                      <a:pPr marL="0" lvl="0" indent="0" algn="ctr" rtl="0">
                        <a:spcBef>
                          <a:spcPts val="0"/>
                        </a:spcBef>
                        <a:spcAft>
                          <a:spcPts val="0"/>
                        </a:spcAft>
                        <a:buNone/>
                      </a:pPr>
                      <a:r>
                        <a:rPr lang="en-US" sz="1050" i="1" dirty="0"/>
                        <a:t>The baseline for this metric will be set using the baseline survey</a:t>
                      </a:r>
                      <a:endParaRPr sz="1050" i="1" dirty="0"/>
                    </a:p>
                  </a:txBody>
                  <a:tcPr marL="91425" marR="91425" marT="91425" marB="91425"/>
                </a:tc>
                <a:tc>
                  <a:txBody>
                    <a:bodyPr/>
                    <a:lstStyle/>
                    <a:p>
                      <a:pPr marL="0" lvl="0" indent="0" algn="ctr" rtl="0">
                        <a:spcBef>
                          <a:spcPts val="0"/>
                        </a:spcBef>
                        <a:spcAft>
                          <a:spcPts val="0"/>
                        </a:spcAft>
                        <a:buNone/>
                      </a:pPr>
                      <a:r>
                        <a:rPr lang="en-US" sz="1050" i="1"/>
                        <a:t>Baseline + 6%</a:t>
                      </a:r>
                      <a:endParaRPr sz="1050" i="1" dirty="0"/>
                    </a:p>
                  </a:txBody>
                  <a:tcPr marL="91425" marR="91425" marT="91425" marB="91425"/>
                </a:tc>
                <a:tc>
                  <a:txBody>
                    <a:bodyPr/>
                    <a:lstStyle/>
                    <a:p>
                      <a:pPr marL="0" lvl="0" indent="0" algn="ctr" rtl="0">
                        <a:spcBef>
                          <a:spcPts val="0"/>
                        </a:spcBef>
                        <a:spcAft>
                          <a:spcPts val="0"/>
                        </a:spcAft>
                        <a:buNone/>
                      </a:pPr>
                      <a:r>
                        <a:rPr lang="en-US" sz="1050" i="1" dirty="0"/>
                        <a:t>The California Healthy Kids survey will be administered in March 2022</a:t>
                      </a:r>
                      <a:endParaRPr sz="1050" i="1" dirty="0"/>
                    </a:p>
                  </a:txBody>
                  <a:tcPr marL="91425" marR="91425" marT="91425" marB="91425"/>
                </a:tc>
                <a:tc>
                  <a:txBody>
                    <a:bodyPr/>
                    <a:lstStyle/>
                    <a:p>
                      <a:pPr marL="0" lvl="0" indent="0" algn="ctr" rtl="0">
                        <a:spcBef>
                          <a:spcPts val="0"/>
                        </a:spcBef>
                        <a:spcAft>
                          <a:spcPts val="0"/>
                        </a:spcAft>
                        <a:buNone/>
                      </a:pPr>
                      <a:r>
                        <a:rPr lang="en" sz="1050" i="1" dirty="0"/>
                        <a:t>In Progress</a:t>
                      </a:r>
                      <a:endParaRPr sz="1050" i="1" dirty="0"/>
                    </a:p>
                  </a:txBody>
                  <a:tcPr marL="91425" marR="91425" marT="91425" marB="91425"/>
                </a:tc>
                <a:extLst>
                  <a:ext uri="{0D108BD9-81ED-4DB2-BD59-A6C34878D82A}">
                    <a16:rowId xmlns:a16="http://schemas.microsoft.com/office/drawing/2014/main" val="10002"/>
                  </a:ext>
                </a:extLst>
              </a:tr>
              <a:tr h="954923">
                <a:tc>
                  <a:txBody>
                    <a:bodyPr/>
                    <a:lstStyle/>
                    <a:p>
                      <a:pPr marL="0" lvl="0" indent="0" algn="l" rtl="0">
                        <a:spcBef>
                          <a:spcPts val="0"/>
                        </a:spcBef>
                        <a:spcAft>
                          <a:spcPts val="0"/>
                        </a:spcAft>
                        <a:buNone/>
                      </a:pPr>
                      <a:r>
                        <a:rPr lang="en-US" sz="1050" i="1" dirty="0"/>
                        <a:t>Percentage of parents who express satisfaction with their opportunities to participate in meeting and in the school decision making process.</a:t>
                      </a:r>
                      <a:endParaRPr sz="1050" i="1" dirty="0"/>
                    </a:p>
                  </a:txBody>
                  <a:tcPr marL="91425" marR="91425" marT="91425" marB="91425"/>
                </a:tc>
                <a:tc>
                  <a:txBody>
                    <a:bodyPr/>
                    <a:lstStyle/>
                    <a:p>
                      <a:pPr marL="0" lvl="0" indent="0" algn="ctr" rtl="0">
                        <a:spcBef>
                          <a:spcPts val="0"/>
                        </a:spcBef>
                        <a:spcAft>
                          <a:spcPts val="0"/>
                        </a:spcAft>
                        <a:buNone/>
                      </a:pPr>
                      <a:r>
                        <a:rPr lang="en-US" sz="1050" i="1" dirty="0"/>
                        <a:t>The baseline for this metric will be set using the baseline survey and satisfaction rates.</a:t>
                      </a:r>
                      <a:endParaRPr sz="1050" i="1" dirty="0"/>
                    </a:p>
                  </a:txBody>
                  <a:tcPr marL="91425" marR="91425" marT="91425" marB="91425"/>
                </a:tc>
                <a:tc>
                  <a:txBody>
                    <a:bodyPr/>
                    <a:lstStyle/>
                    <a:p>
                      <a:pPr marL="0" lvl="0" indent="0" algn="ctr" rtl="0">
                        <a:spcBef>
                          <a:spcPts val="0"/>
                        </a:spcBef>
                        <a:spcAft>
                          <a:spcPts val="0"/>
                        </a:spcAft>
                        <a:buNone/>
                      </a:pPr>
                      <a:r>
                        <a:rPr lang="en-US" sz="1050" i="1" dirty="0"/>
                        <a:t>Baseline + 6%</a:t>
                      </a:r>
                      <a:endParaRPr sz="1050" i="1" dirty="0"/>
                    </a:p>
                  </a:txBody>
                  <a:tcPr marL="91425" marR="91425" marT="91425" marB="91425"/>
                </a:tc>
                <a:tc>
                  <a:txBody>
                    <a:bodyPr/>
                    <a:lstStyle/>
                    <a:p>
                      <a:pPr marL="0" lvl="0" indent="0" algn="ctr" rtl="0">
                        <a:spcBef>
                          <a:spcPts val="0"/>
                        </a:spcBef>
                        <a:spcAft>
                          <a:spcPts val="0"/>
                        </a:spcAft>
                        <a:buNone/>
                      </a:pPr>
                      <a:r>
                        <a:rPr lang="en-US" sz="1050" i="1" dirty="0"/>
                        <a:t>Parents will be a part of the California Healthy kids survey to be administered in March 2022</a:t>
                      </a:r>
                      <a:endParaRPr sz="1050" i="1" dirty="0"/>
                    </a:p>
                  </a:txBody>
                  <a:tcPr marL="91425" marR="91425" marT="91425" marB="91425"/>
                </a:tc>
                <a:tc>
                  <a:txBody>
                    <a:bodyPr/>
                    <a:lstStyle/>
                    <a:p>
                      <a:pPr marL="0" lvl="0" indent="0" algn="ctr" rtl="0">
                        <a:spcBef>
                          <a:spcPts val="0"/>
                        </a:spcBef>
                        <a:spcAft>
                          <a:spcPts val="0"/>
                        </a:spcAft>
                        <a:buNone/>
                      </a:pPr>
                      <a:r>
                        <a:rPr lang="en" sz="1050" i="1" dirty="0"/>
                        <a:t>In Progress</a:t>
                      </a:r>
                      <a:endParaRPr sz="1050" i="1" dirty="0"/>
                    </a:p>
                  </a:txBody>
                  <a:tcPr marL="91425" marR="91425" marT="91425" marB="91425"/>
                </a:tc>
                <a:extLst>
                  <a:ext uri="{0D108BD9-81ED-4DB2-BD59-A6C34878D82A}">
                    <a16:rowId xmlns:a16="http://schemas.microsoft.com/office/drawing/2014/main" val="10003"/>
                  </a:ext>
                </a:extLst>
              </a:tr>
              <a:tr h="355302">
                <a:tc>
                  <a:txBody>
                    <a:bodyPr/>
                    <a:lstStyle/>
                    <a:p>
                      <a:pPr marL="0" lvl="0" indent="0" algn="l" rtl="0">
                        <a:spcBef>
                          <a:spcPts val="0"/>
                        </a:spcBef>
                        <a:spcAft>
                          <a:spcPts val="0"/>
                        </a:spcAft>
                        <a:buNone/>
                      </a:pPr>
                      <a:endParaRPr sz="1200" i="1" dirty="0"/>
                    </a:p>
                  </a:txBody>
                  <a:tcPr marL="91425" marR="91425" marT="91425" marB="91425"/>
                </a:tc>
                <a:tc>
                  <a:txBody>
                    <a:bodyPr/>
                    <a:lstStyle/>
                    <a:p>
                      <a:pPr marL="0" lvl="0" indent="0" algn="ctr" rtl="0">
                        <a:spcBef>
                          <a:spcPts val="0"/>
                        </a:spcBef>
                        <a:spcAft>
                          <a:spcPts val="0"/>
                        </a:spcAft>
                        <a:buNone/>
                      </a:pPr>
                      <a:endParaRPr sz="1200" i="1" dirty="0"/>
                    </a:p>
                  </a:txBody>
                  <a:tcPr marL="91425" marR="91425" marT="91425" marB="91425"/>
                </a:tc>
                <a:tc>
                  <a:txBody>
                    <a:bodyPr/>
                    <a:lstStyle/>
                    <a:p>
                      <a:pPr marL="0" lvl="0" indent="0" algn="ctr" rtl="0">
                        <a:spcBef>
                          <a:spcPts val="0"/>
                        </a:spcBef>
                        <a:spcAft>
                          <a:spcPts val="0"/>
                        </a:spcAft>
                        <a:buNone/>
                      </a:pPr>
                      <a:endParaRPr sz="1200" i="1" dirty="0"/>
                    </a:p>
                  </a:txBody>
                  <a:tcPr marL="91425" marR="91425" marT="91425" marB="91425"/>
                </a:tc>
                <a:tc>
                  <a:txBody>
                    <a:bodyPr/>
                    <a:lstStyle/>
                    <a:p>
                      <a:pPr marL="0" lvl="0" indent="0" algn="ctr" rtl="0">
                        <a:spcBef>
                          <a:spcPts val="0"/>
                        </a:spcBef>
                        <a:spcAft>
                          <a:spcPts val="0"/>
                        </a:spcAft>
                        <a:buNone/>
                      </a:pPr>
                      <a:endParaRPr sz="1200" i="1" dirty="0"/>
                    </a:p>
                  </a:txBody>
                  <a:tcPr marL="91425" marR="91425" marT="91425" marB="91425"/>
                </a:tc>
                <a:tc>
                  <a:txBody>
                    <a:bodyPr/>
                    <a:lstStyle/>
                    <a:p>
                      <a:pPr marL="0" lvl="0" indent="0" algn="ctr" rtl="0">
                        <a:spcBef>
                          <a:spcPts val="0"/>
                        </a:spcBef>
                        <a:spcAft>
                          <a:spcPts val="0"/>
                        </a:spcAft>
                        <a:buNone/>
                      </a:pPr>
                      <a:endParaRPr sz="1200" i="1" dirty="0"/>
                    </a:p>
                  </a:txBody>
                  <a:tcPr marL="91425" marR="91425" marT="91425" marB="91425"/>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08393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LCAP Goal 4 - Actions</a:t>
            </a:r>
            <a:endParaRPr dirty="0"/>
          </a:p>
        </p:txBody>
      </p:sp>
      <p:graphicFrame>
        <p:nvGraphicFramePr>
          <p:cNvPr id="184" name="Google Shape;184;p28"/>
          <p:cNvGraphicFramePr/>
          <p:nvPr>
            <p:extLst>
              <p:ext uri="{D42A27DB-BD31-4B8C-83A1-F6EECF244321}">
                <p14:modId xmlns:p14="http://schemas.microsoft.com/office/powerpoint/2010/main" val="1069516805"/>
              </p:ext>
            </p:extLst>
          </p:nvPr>
        </p:nvGraphicFramePr>
        <p:xfrm>
          <a:off x="581400" y="1214900"/>
          <a:ext cx="8250900" cy="1896913"/>
        </p:xfrm>
        <a:graphic>
          <a:graphicData uri="http://schemas.openxmlformats.org/drawingml/2006/table">
            <a:tbl>
              <a:tblPr>
                <a:noFill/>
                <a:tableStyleId>{AF646A34-AF3C-43E7-9745-A17265D6D390}</a:tableStyleId>
              </a:tblPr>
              <a:tblGrid>
                <a:gridCol w="2062725">
                  <a:extLst>
                    <a:ext uri="{9D8B030D-6E8A-4147-A177-3AD203B41FA5}">
                      <a16:colId xmlns:a16="http://schemas.microsoft.com/office/drawing/2014/main" val="20000"/>
                    </a:ext>
                  </a:extLst>
                </a:gridCol>
                <a:gridCol w="1527650">
                  <a:extLst>
                    <a:ext uri="{9D8B030D-6E8A-4147-A177-3AD203B41FA5}">
                      <a16:colId xmlns:a16="http://schemas.microsoft.com/office/drawing/2014/main" val="20001"/>
                    </a:ext>
                  </a:extLst>
                </a:gridCol>
                <a:gridCol w="1743425">
                  <a:extLst>
                    <a:ext uri="{9D8B030D-6E8A-4147-A177-3AD203B41FA5}">
                      <a16:colId xmlns:a16="http://schemas.microsoft.com/office/drawing/2014/main" val="20002"/>
                    </a:ext>
                  </a:extLst>
                </a:gridCol>
                <a:gridCol w="2917100">
                  <a:extLst>
                    <a:ext uri="{9D8B030D-6E8A-4147-A177-3AD203B41FA5}">
                      <a16:colId xmlns:a16="http://schemas.microsoft.com/office/drawing/2014/main" val="20003"/>
                    </a:ext>
                  </a:extLst>
                </a:gridCol>
              </a:tblGrid>
              <a:tr h="613382">
                <a:tc>
                  <a:txBody>
                    <a:bodyPr/>
                    <a:lstStyle/>
                    <a:p>
                      <a:pPr marL="0" lvl="0" indent="0" algn="ctr" rtl="0">
                        <a:spcBef>
                          <a:spcPts val="0"/>
                        </a:spcBef>
                        <a:spcAft>
                          <a:spcPts val="0"/>
                        </a:spcAft>
                        <a:buNone/>
                      </a:pPr>
                      <a:r>
                        <a:rPr lang="en" b="1"/>
                        <a:t>Action Title</a:t>
                      </a:r>
                      <a:endParaRPr b="1"/>
                    </a:p>
                  </a:txBody>
                  <a:tcPr marL="91425" marR="91425" marT="91425" marB="91425"/>
                </a:tc>
                <a:tc>
                  <a:txBody>
                    <a:bodyPr/>
                    <a:lstStyle/>
                    <a:p>
                      <a:pPr marL="0" lvl="0" indent="0" algn="ctr" rtl="0">
                        <a:spcBef>
                          <a:spcPts val="0"/>
                        </a:spcBef>
                        <a:spcAft>
                          <a:spcPts val="0"/>
                        </a:spcAft>
                        <a:buNone/>
                      </a:pPr>
                      <a:r>
                        <a:rPr lang="en" b="1"/>
                        <a:t>Budgeted Expenditure</a:t>
                      </a:r>
                      <a:endParaRPr b="1"/>
                    </a:p>
                  </a:txBody>
                  <a:tcPr marL="91425" marR="91425" marT="91425" marB="91425"/>
                </a:tc>
                <a:tc>
                  <a:txBody>
                    <a:bodyPr/>
                    <a:lstStyle/>
                    <a:p>
                      <a:pPr marL="0" lvl="0" indent="0" algn="ctr" rtl="0">
                        <a:spcBef>
                          <a:spcPts val="0"/>
                        </a:spcBef>
                        <a:spcAft>
                          <a:spcPts val="0"/>
                        </a:spcAft>
                        <a:buNone/>
                      </a:pPr>
                      <a:r>
                        <a:rPr lang="en" b="1"/>
                        <a:t>Estimated Actuals (1st Interim)</a:t>
                      </a:r>
                      <a:endParaRPr b="1"/>
                    </a:p>
                  </a:txBody>
                  <a:tcPr marL="91425" marR="91425" marT="91425" marB="91425"/>
                </a:tc>
                <a:tc>
                  <a:txBody>
                    <a:bodyPr/>
                    <a:lstStyle/>
                    <a:p>
                      <a:pPr marL="0" lvl="0" indent="0" algn="ctr" rtl="0">
                        <a:spcBef>
                          <a:spcPts val="0"/>
                        </a:spcBef>
                        <a:spcAft>
                          <a:spcPts val="0"/>
                        </a:spcAft>
                        <a:buNone/>
                      </a:pPr>
                      <a:r>
                        <a:rPr lang="en" b="1"/>
                        <a:t>Implementation Note</a:t>
                      </a:r>
                      <a:endParaRPr b="1"/>
                    </a:p>
                  </a:txBody>
                  <a:tcPr marL="91425" marR="91425" marT="91425" marB="91425"/>
                </a:tc>
                <a:extLst>
                  <a:ext uri="{0D108BD9-81ED-4DB2-BD59-A6C34878D82A}">
                    <a16:rowId xmlns:a16="http://schemas.microsoft.com/office/drawing/2014/main" val="10000"/>
                  </a:ext>
                </a:extLst>
              </a:tr>
              <a:tr h="553716">
                <a:tc>
                  <a:txBody>
                    <a:bodyPr/>
                    <a:lstStyle/>
                    <a:p>
                      <a:pPr marL="0" lvl="0" indent="0" algn="l" rtl="0">
                        <a:spcBef>
                          <a:spcPts val="0"/>
                        </a:spcBef>
                        <a:spcAft>
                          <a:spcPts val="0"/>
                        </a:spcAft>
                        <a:buNone/>
                      </a:pPr>
                      <a:r>
                        <a:rPr lang="en-US" sz="1200" i="1" dirty="0"/>
                        <a:t>Survey</a:t>
                      </a:r>
                      <a:endParaRPr sz="1200" i="1" dirty="0"/>
                    </a:p>
                  </a:txBody>
                  <a:tcPr marL="91425" marR="91425" marT="91425" marB="91425"/>
                </a:tc>
                <a:tc>
                  <a:txBody>
                    <a:bodyPr/>
                    <a:lstStyle/>
                    <a:p>
                      <a:pPr marL="0" lvl="0" indent="0" algn="l" rtl="0">
                        <a:spcBef>
                          <a:spcPts val="0"/>
                        </a:spcBef>
                        <a:spcAft>
                          <a:spcPts val="0"/>
                        </a:spcAft>
                        <a:buNone/>
                      </a:pPr>
                      <a:r>
                        <a:rPr lang="en-US" sz="1200" i="1" dirty="0"/>
                        <a:t>$0.00</a:t>
                      </a:r>
                      <a:endParaRPr sz="1200" i="1" dirty="0"/>
                    </a:p>
                  </a:txBody>
                  <a:tcPr marL="91425" marR="91425" marT="91425" marB="91425"/>
                </a:tc>
                <a:tc>
                  <a:txBody>
                    <a:bodyPr/>
                    <a:lstStyle/>
                    <a:p>
                      <a:pPr marL="0" lvl="0" indent="0" algn="l" rtl="0">
                        <a:spcBef>
                          <a:spcPts val="0"/>
                        </a:spcBef>
                        <a:spcAft>
                          <a:spcPts val="0"/>
                        </a:spcAft>
                        <a:buNone/>
                      </a:pPr>
                      <a:r>
                        <a:rPr lang="en-US" sz="1200" i="1" dirty="0"/>
                        <a:t>$0.00</a:t>
                      </a:r>
                      <a:endParaRPr sz="1200" i="1" dirty="0"/>
                    </a:p>
                  </a:txBody>
                  <a:tcPr marL="91425" marR="91425" marT="91425" marB="91425"/>
                </a:tc>
                <a:tc>
                  <a:txBody>
                    <a:bodyPr/>
                    <a:lstStyle/>
                    <a:p>
                      <a:pPr marL="0" lvl="0" indent="0" algn="l" rtl="0">
                        <a:spcBef>
                          <a:spcPts val="0"/>
                        </a:spcBef>
                        <a:spcAft>
                          <a:spcPts val="0"/>
                        </a:spcAft>
                        <a:buNone/>
                      </a:pPr>
                      <a:r>
                        <a:rPr lang="en-US" sz="1200" i="1" dirty="0"/>
                        <a:t>The Social-emotional learning survey was not given at the start of the year this year.</a:t>
                      </a:r>
                      <a:endParaRPr sz="1200" i="1" dirty="0"/>
                    </a:p>
                  </a:txBody>
                  <a:tcPr marL="91425" marR="91425" marT="91425" marB="91425"/>
                </a:tc>
                <a:extLst>
                  <a:ext uri="{0D108BD9-81ED-4DB2-BD59-A6C34878D82A}">
                    <a16:rowId xmlns:a16="http://schemas.microsoft.com/office/drawing/2014/main" val="10001"/>
                  </a:ext>
                </a:extLst>
              </a:tr>
              <a:tr h="552041">
                <a:tc>
                  <a:txBody>
                    <a:bodyPr/>
                    <a:lstStyle/>
                    <a:p>
                      <a:pPr marL="0" lvl="0" indent="0" algn="l" rtl="0">
                        <a:spcBef>
                          <a:spcPts val="0"/>
                        </a:spcBef>
                        <a:spcAft>
                          <a:spcPts val="0"/>
                        </a:spcAft>
                        <a:buNone/>
                      </a:pPr>
                      <a:r>
                        <a:rPr lang="en-US" sz="1200" i="1" dirty="0"/>
                        <a:t>Parent Engagement/Outreach</a:t>
                      </a:r>
                      <a:endParaRPr sz="1200" i="1" dirty="0"/>
                    </a:p>
                  </a:txBody>
                  <a:tcPr marL="91425" marR="91425" marT="91425" marB="91425"/>
                </a:tc>
                <a:tc>
                  <a:txBody>
                    <a:bodyPr/>
                    <a:lstStyle/>
                    <a:p>
                      <a:pPr marL="0" lvl="0" indent="0" algn="l" rtl="0">
                        <a:spcBef>
                          <a:spcPts val="0"/>
                        </a:spcBef>
                        <a:spcAft>
                          <a:spcPts val="0"/>
                        </a:spcAft>
                        <a:buNone/>
                      </a:pPr>
                      <a:r>
                        <a:rPr lang="en-US" sz="1200" i="1" dirty="0"/>
                        <a:t>$695</a:t>
                      </a:r>
                      <a:endParaRPr sz="1200" i="1" dirty="0"/>
                    </a:p>
                  </a:txBody>
                  <a:tcPr marL="91425" marR="91425" marT="91425" marB="91425"/>
                </a:tc>
                <a:tc>
                  <a:txBody>
                    <a:bodyPr/>
                    <a:lstStyle/>
                    <a:p>
                      <a:pPr marL="0" lvl="0" indent="0" algn="l" rtl="0">
                        <a:spcBef>
                          <a:spcPts val="0"/>
                        </a:spcBef>
                        <a:spcAft>
                          <a:spcPts val="0"/>
                        </a:spcAft>
                        <a:buNone/>
                      </a:pPr>
                      <a:r>
                        <a:rPr lang="en-US" sz="1200" i="1" dirty="0"/>
                        <a:t>$800</a:t>
                      </a:r>
                      <a:endParaRPr sz="1200" i="1" dirty="0"/>
                    </a:p>
                  </a:txBody>
                  <a:tcPr marL="91425" marR="91425" marT="91425" marB="91425"/>
                </a:tc>
                <a:tc>
                  <a:txBody>
                    <a:bodyPr/>
                    <a:lstStyle/>
                    <a:p>
                      <a:pPr marL="0" lvl="0" indent="0" algn="l" rtl="0">
                        <a:spcBef>
                          <a:spcPts val="0"/>
                        </a:spcBef>
                        <a:spcAft>
                          <a:spcPts val="0"/>
                        </a:spcAft>
                        <a:buNone/>
                      </a:pPr>
                      <a:r>
                        <a:rPr lang="en-US" sz="1200" i="1" dirty="0"/>
                        <a:t>New website design is the additional cost</a:t>
                      </a:r>
                      <a:endParaRPr sz="1200" i="1" dirty="0"/>
                    </a:p>
                  </a:txBody>
                  <a:tcPr marL="91425" marR="91425" marT="91425" marB="91425"/>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2378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Closing</a:t>
            </a:r>
            <a:endParaRPr/>
          </a:p>
        </p:txBody>
      </p:sp>
      <p:sp>
        <p:nvSpPr>
          <p:cNvPr id="212" name="Google Shape;212;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dirty="0"/>
              <a:t>The continuing impacts of the COVID-19 Pandemic, including the challenges of staffing, infection, implementing health and safety protocols, and addressing learning acceleration needs due to the impacts of distance learning, has presented many challenges the first half of the school year.</a:t>
            </a:r>
            <a:endParaRPr dirty="0"/>
          </a:p>
          <a:p>
            <a:pPr marL="0" lvl="0" indent="0" algn="l" rtl="0">
              <a:spcBef>
                <a:spcPts val="1200"/>
              </a:spcBef>
              <a:spcAft>
                <a:spcPts val="0"/>
              </a:spcAft>
              <a:buNone/>
            </a:pPr>
            <a:r>
              <a:rPr lang="en" dirty="0"/>
              <a:t>Despite these challenges, the Southside School District is committed to implementing the LCAP to provide the necessary services to our students.</a:t>
            </a:r>
            <a:endParaRPr dirty="0"/>
          </a:p>
          <a:p>
            <a:pPr marL="0" lvl="0" indent="0" algn="l" rtl="0">
              <a:spcBef>
                <a:spcPts val="1200"/>
              </a:spcBef>
              <a:spcAft>
                <a:spcPts val="1200"/>
              </a:spcAft>
              <a:buNone/>
            </a:pPr>
            <a:r>
              <a:rPr lang="en" dirty="0"/>
              <a:t>We acknowledge, and sincerely thank, the hard work and dedication of our employees, the support of our parents, and the resilience of our students to continue our reach for excellence.</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Impact to the Budget Overview for Parents</a:t>
            </a:r>
            <a:endParaRPr/>
          </a:p>
        </p:txBody>
      </p:sp>
      <p:sp>
        <p:nvSpPr>
          <p:cNvPr id="80" name="Google Shape;80;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When the Southside Elementary School District adopted our LCAP and Budget on June 9, 2021, the state budget act was not complete.  The adopted state budget included additional funds that were not anticipated by our district.  The impact to our adopted Budget Overview for Parents is as follows:</a:t>
            </a:r>
            <a:endParaRPr dirty="0"/>
          </a:p>
          <a:p>
            <a:pPr marL="0" lvl="0" indent="0" algn="l" rtl="0">
              <a:spcBef>
                <a:spcPts val="1200"/>
              </a:spcBef>
              <a:spcAft>
                <a:spcPts val="1200"/>
              </a:spcAft>
              <a:buNone/>
            </a:pPr>
            <a:endParaRPr dirty="0"/>
          </a:p>
        </p:txBody>
      </p:sp>
      <p:graphicFrame>
        <p:nvGraphicFramePr>
          <p:cNvPr id="81" name="Google Shape;81;p15"/>
          <p:cNvGraphicFramePr/>
          <p:nvPr>
            <p:extLst>
              <p:ext uri="{D42A27DB-BD31-4B8C-83A1-F6EECF244321}">
                <p14:modId xmlns:p14="http://schemas.microsoft.com/office/powerpoint/2010/main" val="1621361475"/>
              </p:ext>
            </p:extLst>
          </p:nvPr>
        </p:nvGraphicFramePr>
        <p:xfrm>
          <a:off x="736750" y="2743075"/>
          <a:ext cx="7239000" cy="1401990"/>
        </p:xfrm>
        <a:graphic>
          <a:graphicData uri="http://schemas.openxmlformats.org/drawingml/2006/table">
            <a:tbl>
              <a:tblPr>
                <a:noFill/>
                <a:tableStyleId>{AF646A34-AF3C-43E7-9745-A17265D6D390}</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
                        <a:t>Item</a:t>
                      </a:r>
                      <a:endParaRPr/>
                    </a:p>
                  </a:txBody>
                  <a:tcPr marL="91425" marR="91425" marT="91425" marB="91425"/>
                </a:tc>
                <a:tc>
                  <a:txBody>
                    <a:bodyPr/>
                    <a:lstStyle/>
                    <a:p>
                      <a:pPr marL="0" lvl="0" indent="0" algn="ctr" rtl="0">
                        <a:spcBef>
                          <a:spcPts val="0"/>
                        </a:spcBef>
                        <a:spcAft>
                          <a:spcPts val="0"/>
                        </a:spcAft>
                        <a:buNone/>
                      </a:pPr>
                      <a:r>
                        <a:rPr lang="en"/>
                        <a:t>As adopted in BOP</a:t>
                      </a:r>
                      <a:endParaRPr/>
                    </a:p>
                  </a:txBody>
                  <a:tcPr marL="91425" marR="91425" marT="91425" marB="91425"/>
                </a:tc>
                <a:tc>
                  <a:txBody>
                    <a:bodyPr/>
                    <a:lstStyle/>
                    <a:p>
                      <a:pPr marL="0" lvl="0" indent="0" algn="ctr" rtl="0">
                        <a:spcBef>
                          <a:spcPts val="0"/>
                        </a:spcBef>
                        <a:spcAft>
                          <a:spcPts val="0"/>
                        </a:spcAft>
                        <a:buNone/>
                      </a:pPr>
                      <a:r>
                        <a:rPr lang="en"/>
                        <a:t>Amount per Budget Act</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Total LCFF Funds</a:t>
                      </a:r>
                      <a:endParaRPr/>
                    </a:p>
                  </a:txBody>
                  <a:tcPr marL="91425" marR="91425" marT="91425" marB="91425"/>
                </a:tc>
                <a:tc>
                  <a:txBody>
                    <a:bodyPr/>
                    <a:lstStyle/>
                    <a:p>
                      <a:pPr marL="0" lvl="0" indent="0" algn="ctr" rtl="0">
                        <a:spcBef>
                          <a:spcPts val="0"/>
                        </a:spcBef>
                        <a:spcAft>
                          <a:spcPts val="0"/>
                        </a:spcAft>
                        <a:buNone/>
                      </a:pPr>
                      <a:r>
                        <a:rPr lang="en" dirty="0"/>
                        <a:t>$1,823,676</a:t>
                      </a:r>
                      <a:endParaRPr dirty="0"/>
                    </a:p>
                  </a:txBody>
                  <a:tcPr marL="91425" marR="91425" marT="91425" marB="91425"/>
                </a:tc>
                <a:tc>
                  <a:txBody>
                    <a:bodyPr/>
                    <a:lstStyle/>
                    <a:p>
                      <a:pPr marL="0" lvl="0" indent="0" algn="ctr" rtl="0">
                        <a:spcBef>
                          <a:spcPts val="0"/>
                        </a:spcBef>
                        <a:spcAft>
                          <a:spcPts val="0"/>
                        </a:spcAft>
                        <a:buNone/>
                      </a:pPr>
                      <a:r>
                        <a:rPr lang="en" dirty="0"/>
                        <a:t>No Additional Funds</a:t>
                      </a:r>
                      <a:endParaRPr dirty="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LCFF Supplemental/ Concentration Grants</a:t>
                      </a:r>
                      <a:endParaRPr/>
                    </a:p>
                  </a:txBody>
                  <a:tcPr marL="91425" marR="91425" marT="91425" marB="91425"/>
                </a:tc>
                <a:tc>
                  <a:txBody>
                    <a:bodyPr/>
                    <a:lstStyle/>
                    <a:p>
                      <a:pPr marL="0" lvl="0" indent="0" algn="ctr" rtl="0">
                        <a:spcBef>
                          <a:spcPts val="0"/>
                        </a:spcBef>
                        <a:spcAft>
                          <a:spcPts val="0"/>
                        </a:spcAft>
                        <a:buNone/>
                      </a:pPr>
                      <a:r>
                        <a:rPr lang="en" dirty="0"/>
                        <a:t>$140,684</a:t>
                      </a:r>
                      <a:endParaRPr dirty="0"/>
                    </a:p>
                  </a:txBody>
                  <a:tcPr marL="91425" marR="91425" marT="91425" marB="91425"/>
                </a:tc>
                <a:tc>
                  <a:txBody>
                    <a:bodyPr/>
                    <a:lstStyle/>
                    <a:p>
                      <a:pPr marL="0" lvl="0" indent="0" algn="ctr" rtl="0">
                        <a:spcBef>
                          <a:spcPts val="0"/>
                        </a:spcBef>
                        <a:spcAft>
                          <a:spcPts val="0"/>
                        </a:spcAft>
                        <a:buNone/>
                      </a:pPr>
                      <a:r>
                        <a:rPr lang="en" dirty="0"/>
                        <a:t>No Additional Funds</a:t>
                      </a: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Supplement for the Annual Update for the 2021–22 LCAP</a:t>
            </a:r>
            <a:endParaRPr/>
          </a:p>
        </p:txBody>
      </p:sp>
      <p:sp>
        <p:nvSpPr>
          <p:cNvPr id="88" name="Google Shape;88;p16"/>
          <p:cNvSpPr txBox="1">
            <a:spLocks noGrp="1"/>
          </p:cNvSpPr>
          <p:nvPr>
            <p:ph type="body" idx="1"/>
          </p:nvPr>
        </p:nvSpPr>
        <p:spPr>
          <a:xfrm>
            <a:off x="311700" y="1494225"/>
            <a:ext cx="8520600" cy="30747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a:t>The Supplement has five prompts:</a:t>
            </a:r>
            <a:endParaRPr/>
          </a:p>
          <a:p>
            <a:pPr marL="457200" marR="0" lvl="0" indent="-342900" algn="l" rtl="0">
              <a:lnSpc>
                <a:spcPct val="115000"/>
              </a:lnSpc>
              <a:spcBef>
                <a:spcPts val="1200"/>
              </a:spcBef>
              <a:spcAft>
                <a:spcPts val="0"/>
              </a:spcAft>
              <a:buSzPts val="1800"/>
              <a:buAutoNum type="arabicPeriod"/>
            </a:pPr>
            <a:r>
              <a:rPr lang="en"/>
              <a:t>A description of how and when the LEA engaged, or plans to engage, its educational partners on the use of funds provided through the Budget Act of 2021 that were not included in the 2021–22 Local Control and Accountability Plan (LCAP).</a:t>
            </a:r>
            <a:endParaRPr/>
          </a:p>
          <a:p>
            <a:pPr marL="457200" lvl="0" indent="-342900" algn="l" rtl="0">
              <a:spcBef>
                <a:spcPts val="0"/>
              </a:spcBef>
              <a:spcAft>
                <a:spcPts val="0"/>
              </a:spcAft>
              <a:buSzPts val="1800"/>
              <a:buAutoNum type="arabicPeriod"/>
            </a:pPr>
            <a:r>
              <a:rPr lang="en"/>
              <a:t>A description of how the LEA used, or plans to use, the additional concentration grant add-on funding it received to increase the number of staff who provide direct services to students on school campuses with an enrollment of students who are low-income, English learners, and/or foster youth that is greater than 55 percent.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Supplement for the Annual Update for the 2021–22 LCAP</a:t>
            </a:r>
            <a:endParaRPr/>
          </a:p>
        </p:txBody>
      </p:sp>
      <p:sp>
        <p:nvSpPr>
          <p:cNvPr id="94" name="Google Shape;94;p17"/>
          <p:cNvSpPr txBox="1">
            <a:spLocks noGrp="1"/>
          </p:cNvSpPr>
          <p:nvPr>
            <p:ph type="body" idx="1"/>
          </p:nvPr>
        </p:nvSpPr>
        <p:spPr>
          <a:xfrm>
            <a:off x="311700" y="1494225"/>
            <a:ext cx="8520600" cy="3074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The Supplement has five prompts:</a:t>
            </a:r>
            <a:endParaRPr/>
          </a:p>
          <a:p>
            <a:pPr marL="457200" marR="0" lvl="0" indent="-342900" algn="l" rtl="0">
              <a:lnSpc>
                <a:spcPct val="115000"/>
              </a:lnSpc>
              <a:spcBef>
                <a:spcPts val="1200"/>
              </a:spcBef>
              <a:spcAft>
                <a:spcPts val="0"/>
              </a:spcAft>
              <a:buSzPts val="1800"/>
              <a:buAutoNum type="arabicPeriod" startAt="3"/>
            </a:pPr>
            <a:r>
              <a:rPr lang="en"/>
              <a:t>A description of how and when the LEA engaged its educational partners on the use of one-time federal funds received that are intended to support recovery from the COVID-19 pandemic and the impacts of distance learning on pupils. </a:t>
            </a:r>
            <a:endParaRPr/>
          </a:p>
          <a:p>
            <a:pPr marL="457200" marR="0" lvl="0" indent="-342900" algn="l" rtl="0">
              <a:lnSpc>
                <a:spcPct val="115000"/>
              </a:lnSpc>
              <a:spcBef>
                <a:spcPts val="0"/>
              </a:spcBef>
              <a:spcAft>
                <a:spcPts val="0"/>
              </a:spcAft>
              <a:buSzPts val="1800"/>
              <a:buAutoNum type="arabicPeriod" startAt="3"/>
            </a:pPr>
            <a:r>
              <a:rPr lang="en"/>
              <a:t>A description of how the LEA is implementing the federal American Rescue Plan Act and federal Elementary and Secondary School Emergency Relief expenditure plan, and the successes and challenges experienced during implementation. [i.e., the ESSER III Plan]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Supplement for the Annual Update for the 2021–22 LCAP</a:t>
            </a:r>
            <a:endParaRPr/>
          </a:p>
        </p:txBody>
      </p:sp>
      <p:sp>
        <p:nvSpPr>
          <p:cNvPr id="100" name="Google Shape;100;p18"/>
          <p:cNvSpPr txBox="1">
            <a:spLocks noGrp="1"/>
          </p:cNvSpPr>
          <p:nvPr>
            <p:ph type="body" idx="1"/>
          </p:nvPr>
        </p:nvSpPr>
        <p:spPr>
          <a:xfrm>
            <a:off x="311700" y="1494225"/>
            <a:ext cx="8520600" cy="307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Supplement has five prompts:</a:t>
            </a:r>
            <a:endParaRPr/>
          </a:p>
          <a:p>
            <a:pPr marL="457200" marR="0" lvl="0" indent="-342900" algn="l" rtl="0">
              <a:lnSpc>
                <a:spcPct val="115000"/>
              </a:lnSpc>
              <a:spcBef>
                <a:spcPts val="1200"/>
              </a:spcBef>
              <a:spcAft>
                <a:spcPts val="0"/>
              </a:spcAft>
              <a:buSzPts val="1800"/>
              <a:buAutoNum type="arabicPeriod" startAt="5"/>
            </a:pPr>
            <a:r>
              <a:rPr lang="en"/>
              <a:t>A description of how the LEA is using its fiscal resources received for the 2021–22 school year in a manner that is consistent with the applicable plans and is aligned with the LEA’s 2021–22 LCAP and Annual Update.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Prompt 1: Educational Partner Engagement for Budget Act funds:</a:t>
            </a:r>
            <a:endParaRPr/>
          </a:p>
        </p:txBody>
      </p:sp>
      <p:sp>
        <p:nvSpPr>
          <p:cNvPr id="106" name="Google Shape;106;p19"/>
          <p:cNvSpPr txBox="1">
            <a:spLocks noGrp="1"/>
          </p:cNvSpPr>
          <p:nvPr>
            <p:ph type="body" idx="1"/>
          </p:nvPr>
        </p:nvSpPr>
        <p:spPr>
          <a:xfrm>
            <a:off x="311700" y="1630450"/>
            <a:ext cx="8520600" cy="2938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US" i="1" dirty="0"/>
              <a:t>Southside Elementary School District was not eligible for additional funds provided by the budget act of 2021.</a:t>
            </a:r>
            <a:br>
              <a:rPr lang="en-US" i="1" dirty="0"/>
            </a:br>
            <a:endParaRPr lang="en-US" i="1" dirty="0"/>
          </a:p>
          <a:p>
            <a:pPr marL="0" lvl="0" indent="0" algn="l" rtl="0">
              <a:spcBef>
                <a:spcPts val="0"/>
              </a:spcBef>
              <a:spcAft>
                <a:spcPts val="0"/>
              </a:spcAft>
              <a:buNone/>
            </a:pPr>
            <a:r>
              <a:rPr lang="en" i="1" dirty="0"/>
              <a:t>The Educator Effectiveness Block Grant was presented to the board and approved on 12/15/2021. Staff members were engaged in the develop</a:t>
            </a:r>
            <a:r>
              <a:rPr lang="en-US" i="1" dirty="0"/>
              <a:t>me</a:t>
            </a:r>
            <a:r>
              <a:rPr lang="en" i="1" dirty="0" err="1"/>
              <a:t>nt</a:t>
            </a:r>
            <a:r>
              <a:rPr lang="en" i="1" dirty="0"/>
              <a:t> </a:t>
            </a:r>
            <a:r>
              <a:rPr lang="en" i="1"/>
              <a:t>of the grant.</a:t>
            </a:r>
            <a:endParaRPr lang="en" i="1" dirty="0"/>
          </a:p>
          <a:p>
            <a:pPr marL="0" lvl="0" indent="0" algn="l" rtl="0">
              <a:spcBef>
                <a:spcPts val="0"/>
              </a:spcBef>
              <a:spcAft>
                <a:spcPts val="0"/>
              </a:spcAft>
              <a:buNone/>
            </a:pPr>
            <a:endParaRPr lang="en" i="1" dirty="0"/>
          </a:p>
          <a:p>
            <a:pPr marL="0" lvl="0" indent="0" algn="l" rtl="0">
              <a:spcBef>
                <a:spcPts val="0"/>
              </a:spcBef>
              <a:spcAft>
                <a:spcPts val="0"/>
              </a:spcAft>
              <a:buNone/>
            </a:pPr>
            <a:r>
              <a:rPr lang="en" i="1" dirty="0"/>
              <a:t>The Expanded Learning Opportunities Program is current</a:t>
            </a:r>
            <a:r>
              <a:rPr lang="en-US" i="1" dirty="0"/>
              <a:t>l</a:t>
            </a:r>
            <a:r>
              <a:rPr lang="en" i="1" dirty="0"/>
              <a:t>y under consideration and may not be a a grant fund opportunity that is feasible due to the requirements of the grant.</a:t>
            </a:r>
            <a:endParaRPr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Prompt 2: Use of additional Concentration Funding:</a:t>
            </a:r>
            <a:endParaRPr/>
          </a:p>
        </p:txBody>
      </p:sp>
      <p:sp>
        <p:nvSpPr>
          <p:cNvPr id="112" name="Google Shape;112;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i="1" dirty="0"/>
              <a:t>Southside Elementary was not eligible for additional concentration grant funding due to an unduplicated student count of 43%, 55% was the minimum student count required for additional funding.</a:t>
            </a:r>
            <a:endParaRPr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Prompt 3: Educational Partner Engagement for One-Time Federal Funds:</a:t>
            </a:r>
            <a:endParaRPr/>
          </a:p>
        </p:txBody>
      </p:sp>
      <p:sp>
        <p:nvSpPr>
          <p:cNvPr id="118" name="Google Shape;118;p21"/>
          <p:cNvSpPr txBox="1">
            <a:spLocks noGrp="1"/>
          </p:cNvSpPr>
          <p:nvPr>
            <p:ph type="body" idx="1"/>
          </p:nvPr>
        </p:nvSpPr>
        <p:spPr>
          <a:xfrm>
            <a:off x="311700" y="1588425"/>
            <a:ext cx="8520600" cy="2980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i="1" dirty="0"/>
              <a:t>Southside Elementary provided stakeholders with a draft Extended Learning opportunities grant plan on 9/16/2020 and has provided the board of </a:t>
            </a:r>
            <a:r>
              <a:rPr lang="en-US" i="1" dirty="0"/>
              <a:t>trustees</a:t>
            </a:r>
            <a:r>
              <a:rPr lang="en" i="1" dirty="0"/>
              <a:t> updates on expenditures and projects at the regularly scheduled meetings of the board.</a:t>
            </a:r>
          </a:p>
          <a:p>
            <a:pPr marL="0" lvl="0" indent="0" algn="l" rtl="0">
              <a:spcBef>
                <a:spcPts val="0"/>
              </a:spcBef>
              <a:spcAft>
                <a:spcPts val="0"/>
              </a:spcAft>
              <a:buNone/>
            </a:pPr>
            <a:r>
              <a:rPr lang="en-US" i="1" dirty="0"/>
              <a:t>A few highlights of the use of the federal funds:</a:t>
            </a:r>
          </a:p>
          <a:p>
            <a:pPr marL="0" lvl="0" indent="0" algn="l" rtl="0">
              <a:spcBef>
                <a:spcPts val="0"/>
              </a:spcBef>
              <a:spcAft>
                <a:spcPts val="0"/>
              </a:spcAft>
              <a:buNone/>
            </a:pPr>
            <a:r>
              <a:rPr lang="en-US" i="1" dirty="0"/>
              <a:t>-.5 kindergarten teacher for the spring semester of 2021</a:t>
            </a:r>
          </a:p>
          <a:p>
            <a:pPr marL="0" lvl="0" indent="0" algn="l" rtl="0">
              <a:spcBef>
                <a:spcPts val="0"/>
              </a:spcBef>
              <a:spcAft>
                <a:spcPts val="0"/>
              </a:spcAft>
              <a:buNone/>
            </a:pPr>
            <a:r>
              <a:rPr lang="en-US" i="1" dirty="0"/>
              <a:t>-New Interactive boards in all classrooms</a:t>
            </a:r>
          </a:p>
          <a:p>
            <a:pPr marL="0" lvl="0" indent="0" algn="l" rtl="0">
              <a:spcBef>
                <a:spcPts val="0"/>
              </a:spcBef>
              <a:spcAft>
                <a:spcPts val="0"/>
              </a:spcAft>
              <a:buNone/>
            </a:pPr>
            <a:r>
              <a:rPr lang="en-US" i="1" dirty="0"/>
              <a:t>-Additional technology items</a:t>
            </a:r>
          </a:p>
          <a:p>
            <a:pPr marL="0" lvl="0" indent="0" algn="l" rtl="0">
              <a:spcBef>
                <a:spcPts val="0"/>
              </a:spcBef>
              <a:spcAft>
                <a:spcPts val="0"/>
              </a:spcAft>
              <a:buNone/>
            </a:pPr>
            <a:r>
              <a:rPr lang="en-US" i="1" dirty="0"/>
              <a:t>-Summer intersession program for learning loss</a:t>
            </a:r>
            <a:endParaRPr i="1" dirty="0"/>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2722</Words>
  <Application>Microsoft Macintosh PowerPoint</Application>
  <PresentationFormat>On-screen Show (16:9)</PresentationFormat>
  <Paragraphs>285</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Open Sans</vt:lpstr>
      <vt:lpstr>Arial</vt:lpstr>
      <vt:lpstr>PT Sans Narrow</vt:lpstr>
      <vt:lpstr>Tropic</vt:lpstr>
      <vt:lpstr>Mid-Year LCAP Update</vt:lpstr>
      <vt:lpstr>Background</vt:lpstr>
      <vt:lpstr>Impact to the Budget Overview for Parents</vt:lpstr>
      <vt:lpstr>Supplement for the Annual Update for the 2021–22 LCAP</vt:lpstr>
      <vt:lpstr>Supplement for the Annual Update for the 2021–22 LCAP</vt:lpstr>
      <vt:lpstr>Supplement for the Annual Update for the 2021–22 LCAP</vt:lpstr>
      <vt:lpstr>Prompt 1: Educational Partner Engagement for Budget Act funds:</vt:lpstr>
      <vt:lpstr>Prompt 2: Use of additional Concentration Funding:</vt:lpstr>
      <vt:lpstr>Prompt 3: Educational Partner Engagement for One-Time Federal Funds:</vt:lpstr>
      <vt:lpstr>Prompt 4: Implementation of the ESSER III Expenditure Plan:</vt:lpstr>
      <vt:lpstr>Prompt 5: Using fiscal resources consistent with LCAP:</vt:lpstr>
      <vt:lpstr>LCAP Goal 1</vt:lpstr>
      <vt:lpstr>LCAP Goal 1 - Metrics</vt:lpstr>
      <vt:lpstr>LCAP Goal 1 - Actions</vt:lpstr>
      <vt:lpstr>LCAP Goal 2</vt:lpstr>
      <vt:lpstr>LCAP Goal 2 - Metrics</vt:lpstr>
      <vt:lpstr>LCAP Goal 2 - Actions</vt:lpstr>
      <vt:lpstr>LCAP Goal 3</vt:lpstr>
      <vt:lpstr>LCAP Goal 3 - Metrics</vt:lpstr>
      <vt:lpstr>LCAP Goal 3 - Actions</vt:lpstr>
      <vt:lpstr>LCAP Goal 4</vt:lpstr>
      <vt:lpstr>LCAP Goal 4 - Metrics</vt:lpstr>
      <vt:lpstr>LCAP Goal 4 - Actions</vt:lpstr>
      <vt:lpstr>Closing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Mid-Year LCAP Update</dc:title>
  <cp:lastModifiedBy>John Schilling</cp:lastModifiedBy>
  <cp:revision>8</cp:revision>
  <dcterms:modified xsi:type="dcterms:W3CDTF">2022-02-03T01:21:19Z</dcterms:modified>
</cp:coreProperties>
</file>